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6" r:id="rId2"/>
    <p:sldId id="267" r:id="rId3"/>
  </p:sldIdLst>
  <p:sldSz cx="7561263" cy="10693400"/>
  <p:notesSz cx="6807200" cy="9939338"/>
  <p:defaultTextStyle>
    <a:defPPr>
      <a:defRPr lang="ja-JP"/>
    </a:defPPr>
    <a:lvl1pPr marL="0" algn="l" defTabSz="914289" rtl="0" eaLnBrk="1" latinLnBrk="0" hangingPunct="1">
      <a:defRPr kumimoji="1" sz="1900" kern="1200">
        <a:solidFill>
          <a:schemeClr val="tx1"/>
        </a:solidFill>
        <a:latin typeface="+mn-lt"/>
        <a:ea typeface="+mn-ea"/>
        <a:cs typeface="+mn-cs"/>
      </a:defRPr>
    </a:lvl1pPr>
    <a:lvl2pPr marL="457145" algn="l" defTabSz="914289" rtl="0" eaLnBrk="1" latinLnBrk="0" hangingPunct="1">
      <a:defRPr kumimoji="1" sz="1900" kern="1200">
        <a:solidFill>
          <a:schemeClr val="tx1"/>
        </a:solidFill>
        <a:latin typeface="+mn-lt"/>
        <a:ea typeface="+mn-ea"/>
        <a:cs typeface="+mn-cs"/>
      </a:defRPr>
    </a:lvl2pPr>
    <a:lvl3pPr marL="914289" algn="l" defTabSz="914289" rtl="0" eaLnBrk="1" latinLnBrk="0" hangingPunct="1">
      <a:defRPr kumimoji="1" sz="1900" kern="1200">
        <a:solidFill>
          <a:schemeClr val="tx1"/>
        </a:solidFill>
        <a:latin typeface="+mn-lt"/>
        <a:ea typeface="+mn-ea"/>
        <a:cs typeface="+mn-cs"/>
      </a:defRPr>
    </a:lvl3pPr>
    <a:lvl4pPr marL="1371435" algn="l" defTabSz="914289" rtl="0" eaLnBrk="1" latinLnBrk="0" hangingPunct="1">
      <a:defRPr kumimoji="1" sz="1900" kern="1200">
        <a:solidFill>
          <a:schemeClr val="tx1"/>
        </a:solidFill>
        <a:latin typeface="+mn-lt"/>
        <a:ea typeface="+mn-ea"/>
        <a:cs typeface="+mn-cs"/>
      </a:defRPr>
    </a:lvl4pPr>
    <a:lvl5pPr marL="1828579" algn="l" defTabSz="914289" rtl="0" eaLnBrk="1" latinLnBrk="0" hangingPunct="1">
      <a:defRPr kumimoji="1" sz="1900" kern="1200">
        <a:solidFill>
          <a:schemeClr val="tx1"/>
        </a:solidFill>
        <a:latin typeface="+mn-lt"/>
        <a:ea typeface="+mn-ea"/>
        <a:cs typeface="+mn-cs"/>
      </a:defRPr>
    </a:lvl5pPr>
    <a:lvl6pPr marL="2285724" algn="l" defTabSz="914289" rtl="0" eaLnBrk="1" latinLnBrk="0" hangingPunct="1">
      <a:defRPr kumimoji="1" sz="1900" kern="1200">
        <a:solidFill>
          <a:schemeClr val="tx1"/>
        </a:solidFill>
        <a:latin typeface="+mn-lt"/>
        <a:ea typeface="+mn-ea"/>
        <a:cs typeface="+mn-cs"/>
      </a:defRPr>
    </a:lvl6pPr>
    <a:lvl7pPr marL="2742868" algn="l" defTabSz="914289" rtl="0" eaLnBrk="1" latinLnBrk="0" hangingPunct="1">
      <a:defRPr kumimoji="1" sz="1900" kern="1200">
        <a:solidFill>
          <a:schemeClr val="tx1"/>
        </a:solidFill>
        <a:latin typeface="+mn-lt"/>
        <a:ea typeface="+mn-ea"/>
        <a:cs typeface="+mn-cs"/>
      </a:defRPr>
    </a:lvl7pPr>
    <a:lvl8pPr marL="3200013" algn="l" defTabSz="914289" rtl="0" eaLnBrk="1" latinLnBrk="0" hangingPunct="1">
      <a:defRPr kumimoji="1" sz="1900" kern="1200">
        <a:solidFill>
          <a:schemeClr val="tx1"/>
        </a:solidFill>
        <a:latin typeface="+mn-lt"/>
        <a:ea typeface="+mn-ea"/>
        <a:cs typeface="+mn-cs"/>
      </a:defRPr>
    </a:lvl8pPr>
    <a:lvl9pPr marL="3657158" algn="l" defTabSz="914289"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4424">
          <p15:clr>
            <a:srgbClr val="A4A3A4"/>
          </p15:clr>
        </p15:guide>
        <p15:guide id="4" pos="45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FFFFCC"/>
    <a:srgbClr val="FFCC66"/>
    <a:srgbClr val="FFCCCC"/>
    <a:srgbClr val="BCF556"/>
    <a:srgbClr val="FFFF66"/>
    <a:srgbClr val="2EA7E0"/>
    <a:srgbClr val="B2D240"/>
    <a:srgbClr val="7D962A"/>
    <a:srgbClr val="BB55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41" autoAdjust="0"/>
    <p:restoredTop sz="94660"/>
  </p:normalViewPr>
  <p:slideViewPr>
    <p:cSldViewPr>
      <p:cViewPr varScale="1">
        <p:scale>
          <a:sx n="45" d="100"/>
          <a:sy n="45" d="100"/>
        </p:scale>
        <p:origin x="2742" y="66"/>
      </p:cViewPr>
      <p:guideLst>
        <p:guide orient="horz" pos="2880"/>
        <p:guide pos="2160"/>
        <p:guide orient="horz" pos="4424"/>
        <p:guide pos="458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F0000"/>
            </a:solidFill>
            <a:ln>
              <a:noFill/>
            </a:ln>
            <a:effectLst/>
          </c:spPr>
          <c:invertIfNegative val="0"/>
          <c:dPt>
            <c:idx val="0"/>
            <c:invertIfNegative val="0"/>
            <c:bubble3D val="0"/>
            <c:spPr>
              <a:solidFill>
                <a:srgbClr val="00B0F0"/>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ＭＳ Ｐゴシック" panose="020B0600070205080204" pitchFamily="50" charset="-128"/>
                    <a:ea typeface="ＭＳ Ｐゴシック" panose="020B060007020508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Sheet2!$B$4:$F$4</c:f>
              <c:strCache>
                <c:ptCount val="5"/>
                <c:pt idx="0">
                  <c:v>Ｈ２６</c:v>
                </c:pt>
                <c:pt idx="1">
                  <c:v>Ｈ３０</c:v>
                </c:pt>
                <c:pt idx="2">
                  <c:v>Ｈ３１</c:v>
                </c:pt>
                <c:pt idx="3">
                  <c:v>Ｈ３２</c:v>
                </c:pt>
                <c:pt idx="4">
                  <c:v>Ｈ３７</c:v>
                </c:pt>
              </c:strCache>
            </c:strRef>
          </c:cat>
          <c:val>
            <c:numRef>
              <c:f>Sheet2!$B$5:$F$5</c:f>
              <c:numCache>
                <c:formatCode>#,##0_);[Red]\(#,##0\)</c:formatCode>
                <c:ptCount val="5"/>
                <c:pt idx="0">
                  <c:v>366100</c:v>
                </c:pt>
                <c:pt idx="1">
                  <c:v>394700</c:v>
                </c:pt>
                <c:pt idx="2">
                  <c:v>400000</c:v>
                </c:pt>
                <c:pt idx="3">
                  <c:v>405400</c:v>
                </c:pt>
                <c:pt idx="4">
                  <c:v>424400</c:v>
                </c:pt>
              </c:numCache>
            </c:numRef>
          </c:val>
        </c:ser>
        <c:dLbls>
          <c:showLegendKey val="0"/>
          <c:showVal val="0"/>
          <c:showCatName val="0"/>
          <c:showSerName val="0"/>
          <c:showPercent val="0"/>
          <c:showBubbleSize val="0"/>
        </c:dLbls>
        <c:gapWidth val="219"/>
        <c:overlap val="-27"/>
        <c:axId val="163077656"/>
        <c:axId val="163049176"/>
      </c:barChart>
      <c:catAx>
        <c:axId val="163077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j-ea"/>
                <a:ea typeface="+mj-ea"/>
                <a:cs typeface="+mn-cs"/>
              </a:defRPr>
            </a:pPr>
            <a:endParaRPr lang="ja-JP"/>
          </a:p>
        </c:txPr>
        <c:crossAx val="163049176"/>
        <c:crosses val="autoZero"/>
        <c:auto val="1"/>
        <c:lblAlgn val="ctr"/>
        <c:lblOffset val="100"/>
        <c:noMultiLvlLbl val="0"/>
      </c:catAx>
      <c:valAx>
        <c:axId val="163049176"/>
        <c:scaling>
          <c:orientation val="minMax"/>
        </c:scaling>
        <c:delete val="1"/>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crossAx val="16307765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0.15494</cdr:x>
      <cdr:y>0.54444</cdr:y>
    </cdr:from>
    <cdr:to>
      <cdr:x>0.88123</cdr:x>
      <cdr:y>0.55</cdr:y>
    </cdr:to>
    <cdr:cxnSp macro="">
      <cdr:nvCxnSpPr>
        <cdr:cNvPr id="3" name="直線コネクタ 2"/>
        <cdr:cNvCxnSpPr/>
      </cdr:nvCxnSpPr>
      <cdr:spPr>
        <a:xfrm xmlns:a="http://schemas.openxmlformats.org/drawingml/2006/main" flipV="1">
          <a:off x="459467" y="933450"/>
          <a:ext cx="2153772" cy="9525"/>
        </a:xfrm>
        <a:prstGeom xmlns:a="http://schemas.openxmlformats.org/drawingml/2006/main" prst="line">
          <a:avLst/>
        </a:prstGeom>
        <a:ln xmlns:a="http://schemas.openxmlformats.org/drawingml/2006/main" w="15875">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1E391FA2-6136-4346-9699-C3001530BE3B}" type="datetimeFigureOut">
              <a:rPr kumimoji="1" lang="ja-JP" altLang="en-US" smtClean="0"/>
              <a:t>2017/9/6</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FB6FD7BE-D94D-41FA-8ED5-341AB3E12D8C}" type="slidenum">
              <a:rPr kumimoji="1" lang="ja-JP" altLang="en-US" smtClean="0"/>
              <a:t>‹#›</a:t>
            </a:fld>
            <a:endParaRPr kumimoji="1" lang="ja-JP" altLang="en-US"/>
          </a:p>
        </p:txBody>
      </p:sp>
    </p:spTree>
    <p:extLst>
      <p:ext uri="{BB962C8B-B14F-4D97-AF65-F5344CB8AC3E}">
        <p14:creationId xmlns:p14="http://schemas.microsoft.com/office/powerpoint/2010/main" val="13492872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6FD7BE-D94D-41FA-8ED5-341AB3E12D8C}" type="slidenum">
              <a:rPr kumimoji="1" lang="ja-JP" altLang="en-US" smtClean="0"/>
              <a:t>2</a:t>
            </a:fld>
            <a:endParaRPr kumimoji="1" lang="ja-JP" altLang="en-US"/>
          </a:p>
        </p:txBody>
      </p:sp>
    </p:spTree>
    <p:extLst>
      <p:ext uri="{BB962C8B-B14F-4D97-AF65-F5344CB8AC3E}">
        <p14:creationId xmlns:p14="http://schemas.microsoft.com/office/powerpoint/2010/main" val="4096709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571" y="3314955"/>
            <a:ext cx="6432474" cy="53860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5144" y="5988305"/>
            <a:ext cx="529733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9/6/2017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2528336" y="694197"/>
            <a:ext cx="4295306" cy="538609"/>
          </a:xfrm>
        </p:spPr>
        <p:txBody>
          <a:bodyPr lIns="0" tIns="0" rIns="0" bIns="0"/>
          <a:lstStyle>
            <a:lvl1pPr>
              <a:defRPr sz="3500" b="1" i="0">
                <a:solidFill>
                  <a:schemeClr val="bg1"/>
                </a:solidFill>
                <a:latin typeface="A-OTF ゴシックMB101 Pro B"/>
                <a:cs typeface="A-OTF ゴシックMB101 Pro 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9/6/2017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528336" y="694197"/>
            <a:ext cx="4295306" cy="538609"/>
          </a:xfrm>
        </p:spPr>
        <p:txBody>
          <a:bodyPr lIns="0" tIns="0" rIns="0" bIns="0"/>
          <a:lstStyle>
            <a:lvl1pPr>
              <a:defRPr sz="3500" b="1" i="0">
                <a:solidFill>
                  <a:schemeClr val="bg1"/>
                </a:solidFill>
                <a:latin typeface="A-OTF ゴシックMB101 Pro B"/>
                <a:cs typeface="A-OTF ゴシックMB101 Pro B"/>
              </a:defRPr>
            </a:lvl1pPr>
          </a:lstStyle>
          <a:p>
            <a:endParaRPr/>
          </a:p>
        </p:txBody>
      </p:sp>
      <p:sp>
        <p:nvSpPr>
          <p:cNvPr id="3" name="Holder 3"/>
          <p:cNvSpPr>
            <a:spLocks noGrp="1"/>
          </p:cNvSpPr>
          <p:nvPr>
            <p:ph sz="half" idx="2"/>
          </p:nvPr>
        </p:nvSpPr>
        <p:spPr>
          <a:xfrm>
            <a:off x="378381" y="2459483"/>
            <a:ext cx="3291913"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7323" y="2459483"/>
            <a:ext cx="3291913"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9/6/2017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528336" y="694197"/>
            <a:ext cx="4295306" cy="538609"/>
          </a:xfrm>
        </p:spPr>
        <p:txBody>
          <a:bodyPr lIns="0" tIns="0" rIns="0" bIns="0"/>
          <a:lstStyle>
            <a:lvl1pPr>
              <a:defRPr sz="3500" b="1" i="0">
                <a:solidFill>
                  <a:schemeClr val="bg1"/>
                </a:solidFill>
                <a:latin typeface="A-OTF ゴシックMB101 Pro B"/>
                <a:cs typeface="A-OTF ゴシックMB101 Pro 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9/6/2017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528336" y="694197"/>
            <a:ext cx="4295306" cy="538609"/>
          </a:xfrm>
          <a:prstGeom prst="rect">
            <a:avLst/>
          </a:prstGeom>
        </p:spPr>
        <p:txBody>
          <a:bodyPr wrap="square" lIns="0" tIns="0" rIns="0" bIns="0">
            <a:spAutoFit/>
          </a:bodyPr>
          <a:lstStyle>
            <a:lvl1pPr>
              <a:defRPr sz="3500" b="1" i="0">
                <a:solidFill>
                  <a:schemeClr val="bg1"/>
                </a:solidFill>
                <a:latin typeface="A-OTF ゴシックMB101 Pro B"/>
                <a:cs typeface="A-OTF ゴシックMB101 Pro B"/>
              </a:defRPr>
            </a:lvl1pPr>
          </a:lstStyle>
          <a:p>
            <a:endParaRPr/>
          </a:p>
        </p:txBody>
      </p:sp>
      <p:sp>
        <p:nvSpPr>
          <p:cNvPr id="3" name="Holder 3"/>
          <p:cNvSpPr>
            <a:spLocks noGrp="1"/>
          </p:cNvSpPr>
          <p:nvPr>
            <p:ph type="body" idx="1"/>
          </p:nvPr>
        </p:nvSpPr>
        <p:spPr>
          <a:xfrm>
            <a:off x="378382" y="2459483"/>
            <a:ext cx="681085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2991" y="9944862"/>
            <a:ext cx="2421637" cy="292388"/>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382" y="9944862"/>
            <a:ext cx="1740551" cy="292388"/>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9/6/2017</a:t>
            </a:fld>
            <a:endParaRPr lang="en-US"/>
          </a:p>
        </p:txBody>
      </p:sp>
      <p:sp>
        <p:nvSpPr>
          <p:cNvPr id="6" name="Holder 6"/>
          <p:cNvSpPr>
            <a:spLocks noGrp="1"/>
          </p:cNvSpPr>
          <p:nvPr>
            <p:ph type="sldNum" sz="quarter" idx="7"/>
          </p:nvPr>
        </p:nvSpPr>
        <p:spPr>
          <a:xfrm>
            <a:off x="5448686" y="9944862"/>
            <a:ext cx="1740551" cy="292388"/>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145">
        <a:defRPr>
          <a:latin typeface="+mn-lt"/>
          <a:ea typeface="+mn-ea"/>
          <a:cs typeface="+mn-cs"/>
        </a:defRPr>
      </a:lvl2pPr>
      <a:lvl3pPr marL="914289">
        <a:defRPr>
          <a:latin typeface="+mn-lt"/>
          <a:ea typeface="+mn-ea"/>
          <a:cs typeface="+mn-cs"/>
        </a:defRPr>
      </a:lvl3pPr>
      <a:lvl4pPr marL="1371435">
        <a:defRPr>
          <a:latin typeface="+mn-lt"/>
          <a:ea typeface="+mn-ea"/>
          <a:cs typeface="+mn-cs"/>
        </a:defRPr>
      </a:lvl4pPr>
      <a:lvl5pPr marL="1828579">
        <a:defRPr>
          <a:latin typeface="+mn-lt"/>
          <a:ea typeface="+mn-ea"/>
          <a:cs typeface="+mn-cs"/>
        </a:defRPr>
      </a:lvl5pPr>
      <a:lvl6pPr marL="2285724">
        <a:defRPr>
          <a:latin typeface="+mn-lt"/>
          <a:ea typeface="+mn-ea"/>
          <a:cs typeface="+mn-cs"/>
        </a:defRPr>
      </a:lvl6pPr>
      <a:lvl7pPr marL="2742868">
        <a:defRPr>
          <a:latin typeface="+mn-lt"/>
          <a:ea typeface="+mn-ea"/>
          <a:cs typeface="+mn-cs"/>
        </a:defRPr>
      </a:lvl7pPr>
      <a:lvl8pPr marL="3200013">
        <a:defRPr>
          <a:latin typeface="+mn-lt"/>
          <a:ea typeface="+mn-ea"/>
          <a:cs typeface="+mn-cs"/>
        </a:defRPr>
      </a:lvl8pPr>
      <a:lvl9pPr marL="3657158">
        <a:defRPr>
          <a:latin typeface="+mn-lt"/>
          <a:ea typeface="+mn-ea"/>
          <a:cs typeface="+mn-cs"/>
        </a:defRPr>
      </a:lvl9pPr>
    </p:bodyStyle>
    <p:otherStyle>
      <a:lvl1pPr marL="0">
        <a:defRPr>
          <a:latin typeface="+mn-lt"/>
          <a:ea typeface="+mn-ea"/>
          <a:cs typeface="+mn-cs"/>
        </a:defRPr>
      </a:lvl1pPr>
      <a:lvl2pPr marL="457145">
        <a:defRPr>
          <a:latin typeface="+mn-lt"/>
          <a:ea typeface="+mn-ea"/>
          <a:cs typeface="+mn-cs"/>
        </a:defRPr>
      </a:lvl2pPr>
      <a:lvl3pPr marL="914289">
        <a:defRPr>
          <a:latin typeface="+mn-lt"/>
          <a:ea typeface="+mn-ea"/>
          <a:cs typeface="+mn-cs"/>
        </a:defRPr>
      </a:lvl3pPr>
      <a:lvl4pPr marL="1371435">
        <a:defRPr>
          <a:latin typeface="+mn-lt"/>
          <a:ea typeface="+mn-ea"/>
          <a:cs typeface="+mn-cs"/>
        </a:defRPr>
      </a:lvl4pPr>
      <a:lvl5pPr marL="1828579">
        <a:defRPr>
          <a:latin typeface="+mn-lt"/>
          <a:ea typeface="+mn-ea"/>
          <a:cs typeface="+mn-cs"/>
        </a:defRPr>
      </a:lvl5pPr>
      <a:lvl6pPr marL="2285724">
        <a:defRPr>
          <a:latin typeface="+mn-lt"/>
          <a:ea typeface="+mn-ea"/>
          <a:cs typeface="+mn-cs"/>
        </a:defRPr>
      </a:lvl6pPr>
      <a:lvl7pPr marL="2742868">
        <a:defRPr>
          <a:latin typeface="+mn-lt"/>
          <a:ea typeface="+mn-ea"/>
          <a:cs typeface="+mn-cs"/>
        </a:defRPr>
      </a:lvl7pPr>
      <a:lvl8pPr marL="3200013">
        <a:defRPr>
          <a:latin typeface="+mn-lt"/>
          <a:ea typeface="+mn-ea"/>
          <a:cs typeface="+mn-cs"/>
        </a:defRPr>
      </a:lvl8pPr>
      <a:lvl9pPr marL="3657158">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テキスト ボックス 55"/>
          <p:cNvSpPr txBox="1"/>
          <p:nvPr/>
        </p:nvSpPr>
        <p:spPr>
          <a:xfrm>
            <a:off x="543237" y="710080"/>
            <a:ext cx="1941994" cy="304800"/>
          </a:xfrm>
          <a:prstGeom prst="rect">
            <a:avLst/>
          </a:prstGeom>
          <a:solidFill>
            <a:schemeClr val="lt1"/>
          </a:solidFill>
          <a:ln w="19050" cmpd="dbl">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400" b="1" kern="100" dirty="0">
                <a:effectLst/>
                <a:ea typeface="メイリオ" panose="020B0604030504040204" pitchFamily="50" charset="-128"/>
                <a:cs typeface="Times New Roman" panose="02020603050405020304" pitchFamily="18" charset="0"/>
              </a:rPr>
              <a:t>平成３０年</a:t>
            </a:r>
            <a:r>
              <a:rPr lang="ja-JP" sz="1400" b="1" kern="100" dirty="0" smtClean="0">
                <a:effectLst/>
                <a:ea typeface="メイリオ" panose="020B0604030504040204" pitchFamily="50" charset="-128"/>
                <a:cs typeface="Times New Roman" panose="02020603050405020304" pitchFamily="18" charset="0"/>
              </a:rPr>
              <a:t>４月</a:t>
            </a:r>
            <a:r>
              <a:rPr lang="ja-JP" altLang="en-US" sz="1400" b="1" kern="100" dirty="0" smtClean="0">
                <a:effectLst/>
                <a:ea typeface="メイリオ" panose="020B0604030504040204" pitchFamily="50" charset="-128"/>
                <a:cs typeface="Times New Roman" panose="02020603050405020304" pitchFamily="18" charset="0"/>
              </a:rPr>
              <a:t>から</a:t>
            </a:r>
            <a:endParaRPr lang="ja-JP" sz="1050" kern="100" dirty="0">
              <a:effectLst/>
              <a:ea typeface="ＭＳ 明朝" panose="02020609040205080304" pitchFamily="17" charset="-128"/>
              <a:cs typeface="Times New Roman" panose="02020603050405020304" pitchFamily="18" charset="0"/>
            </a:endParaRPr>
          </a:p>
        </p:txBody>
      </p:sp>
      <p:sp>
        <p:nvSpPr>
          <p:cNvPr id="38" name="右中かっこ 37"/>
          <p:cNvSpPr/>
          <p:nvPr/>
        </p:nvSpPr>
        <p:spPr>
          <a:xfrm>
            <a:off x="2977571" y="3815377"/>
            <a:ext cx="182245" cy="517525"/>
          </a:xfrm>
          <a:prstGeom prst="rightBrace">
            <a:avLst/>
          </a:prstGeom>
          <a:ln w="15875"/>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43" name="テキスト ボックス 72"/>
          <p:cNvSpPr txBox="1"/>
          <p:nvPr/>
        </p:nvSpPr>
        <p:spPr>
          <a:xfrm>
            <a:off x="302228" y="7576878"/>
            <a:ext cx="7286625" cy="823118"/>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700"/>
              </a:lnSpc>
              <a:spcAft>
                <a:spcPts val="0"/>
              </a:spcAft>
            </a:pPr>
            <a:r>
              <a:rPr lang="ja-JP" sz="1400" b="1" kern="100" spc="100" dirty="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sz="1400" b="1" kern="100" dirty="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新たな国保制度の目的】</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lvl="0">
              <a:lnSpc>
                <a:spcPts val="1700"/>
              </a:lnSpc>
              <a:spcAft>
                <a:spcPts val="0"/>
              </a:spcAft>
              <a:buSzPts val="1100"/>
            </a:pPr>
            <a:r>
              <a:rPr lang="ja-JP" altLang="en-US"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　○　</a:t>
            </a:r>
            <a:r>
              <a:rPr lang="ja-JP"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市町村</a:t>
            </a:r>
            <a:r>
              <a:rPr lang="ja-JP" altLang="en-US"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で</a:t>
            </a:r>
            <a:r>
              <a:rPr lang="ja-JP" altLang="en-US" sz="1400" kern="100" dirty="0" smtClean="0">
                <a:solidFill>
                  <a:srgbClr val="FF0000"/>
                </a:solidFill>
                <a:latin typeface="Century" panose="02040604050505020304" pitchFamily="18" charset="0"/>
                <a:ea typeface="ＭＳ Ｐゴシック" panose="020B0600070205080204" pitchFamily="50" charset="-128"/>
                <a:cs typeface="Times New Roman" panose="02020603050405020304" pitchFamily="18" charset="0"/>
              </a:rPr>
              <a:t>大きな差がある</a:t>
            </a:r>
            <a:r>
              <a:rPr lang="ja-JP"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保険料</a:t>
            </a:r>
            <a:r>
              <a:rPr lang="ja-JP" sz="1400" kern="100" dirty="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を平準化し、全道で公平な負担に近づけていく。</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lvl="0">
              <a:lnSpc>
                <a:spcPts val="1700"/>
              </a:lnSpc>
              <a:spcAft>
                <a:spcPts val="0"/>
              </a:spcAft>
              <a:buSzPts val="1100"/>
            </a:pPr>
            <a:r>
              <a:rPr lang="ja-JP" altLang="en-US"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　○　</a:t>
            </a:r>
            <a:r>
              <a:rPr lang="ja-JP" sz="1400"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市町村</a:t>
            </a:r>
            <a:r>
              <a:rPr lang="ja-JP" sz="1400" kern="100" dirty="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が抱える医療費増加リスクを、全道で分散させていく。</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4" name="グループ化 3"/>
          <p:cNvGrpSpPr/>
          <p:nvPr/>
        </p:nvGrpSpPr>
        <p:grpSpPr>
          <a:xfrm>
            <a:off x="265223" y="8351521"/>
            <a:ext cx="7112492" cy="2252979"/>
            <a:chOff x="257174" y="5988106"/>
            <a:chExt cx="7112492" cy="2006622"/>
          </a:xfrm>
        </p:grpSpPr>
        <p:sp>
          <p:nvSpPr>
            <p:cNvPr id="131" name="テキスト ボックス 4"/>
            <p:cNvSpPr txBox="1"/>
            <p:nvPr/>
          </p:nvSpPr>
          <p:spPr>
            <a:xfrm>
              <a:off x="3787645" y="6906679"/>
              <a:ext cx="438150" cy="55753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eaVert" wrap="square" lIns="91440" tIns="45720" rIns="91440" bIns="45720" numCol="1" spcCol="0" rtlCol="0" fromWordArt="0" anchor="t" anchorCtr="0" forceAA="0" compatLnSpc="1">
              <a:prstTxWarp prst="textNoShape">
                <a:avLst/>
              </a:prstTxWarp>
              <a:noAutofit/>
            </a:bodyPr>
            <a:lstStyle/>
            <a:p>
              <a:pPr>
                <a:spcAft>
                  <a:spcPts val="0"/>
                </a:spcAft>
              </a:pPr>
              <a:r>
                <a:rPr lang="ja-JP" sz="800" kern="100" dirty="0">
                  <a:effectLst/>
                  <a:ea typeface="HG丸ｺﾞｼｯｸM-PRO" panose="020F0600000000000000" pitchFamily="50" charset="-128"/>
                  <a:cs typeface="Times New Roman" panose="02020603050405020304" pitchFamily="18" charset="0"/>
                </a:rPr>
                <a:t>同じ所得</a:t>
              </a:r>
              <a:endParaRPr lang="ja-JP" sz="1050" kern="100" dirty="0">
                <a:effectLst/>
                <a:ea typeface="ＭＳ 明朝" panose="02020609040205080304" pitchFamily="17" charset="-128"/>
                <a:cs typeface="Times New Roman" panose="02020603050405020304" pitchFamily="18" charset="0"/>
              </a:endParaRPr>
            </a:p>
          </p:txBody>
        </p:sp>
        <p:sp>
          <p:nvSpPr>
            <p:cNvPr id="132" name="テキスト ボックス 4"/>
            <p:cNvSpPr txBox="1"/>
            <p:nvPr/>
          </p:nvSpPr>
          <p:spPr>
            <a:xfrm>
              <a:off x="257174" y="6764642"/>
              <a:ext cx="438150" cy="96005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eaVert" wrap="square" lIns="91440" tIns="45720" rIns="91440" bIns="45720" numCol="1" spcCol="0" rtlCol="0" fromWordArt="0" anchor="t" anchorCtr="0" forceAA="0" compatLnSpc="1">
              <a:prstTxWarp prst="textNoShape">
                <a:avLst/>
              </a:prstTxWarp>
              <a:noAutofit/>
            </a:bodyPr>
            <a:lstStyle/>
            <a:p>
              <a:pPr>
                <a:spcAft>
                  <a:spcPts val="0"/>
                </a:spcAft>
              </a:pPr>
              <a:r>
                <a:rPr lang="ja-JP" altLang="en-US" sz="800" kern="100" dirty="0" smtClean="0">
                  <a:effectLst/>
                  <a:ea typeface="ＭＳ 明朝" panose="02020609040205080304" pitchFamily="17" charset="-128"/>
                  <a:cs typeface="Times New Roman" panose="02020603050405020304" pitchFamily="18" charset="0"/>
                </a:rPr>
                <a:t>異なる保険料</a:t>
              </a:r>
              <a:endParaRPr lang="ja-JP" sz="800" kern="100" dirty="0">
                <a:effectLst/>
                <a:ea typeface="ＭＳ 明朝" panose="02020609040205080304" pitchFamily="17" charset="-128"/>
                <a:cs typeface="Times New Roman" panose="02020603050405020304" pitchFamily="18" charset="0"/>
              </a:endParaRPr>
            </a:p>
          </p:txBody>
        </p:sp>
        <p:sp>
          <p:nvSpPr>
            <p:cNvPr id="44" name="テキスト ボックス 53"/>
            <p:cNvSpPr txBox="1"/>
            <p:nvPr/>
          </p:nvSpPr>
          <p:spPr>
            <a:xfrm>
              <a:off x="1355913" y="5998970"/>
              <a:ext cx="1884680" cy="381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ja-JP" sz="1200" b="1" kern="100" dirty="0">
                  <a:solidFill>
                    <a:srgbClr val="1F3864"/>
                  </a:solidFill>
                  <a:effectLst/>
                  <a:ea typeface="ＭＳ ゴシック" panose="020B0609070205080204" pitchFamily="49" charset="-128"/>
                  <a:cs typeface="Times New Roman" panose="02020603050405020304" pitchFamily="18" charset="0"/>
                </a:rPr>
                <a:t>保険料平準化のイメージ</a:t>
              </a:r>
              <a:endParaRPr lang="ja-JP" sz="1050" kern="100" dirty="0">
                <a:effectLst/>
                <a:ea typeface="ＭＳ 明朝" panose="02020609040205080304" pitchFamily="17" charset="-128"/>
                <a:cs typeface="Times New Roman" panose="02020603050405020304" pitchFamily="18" charset="0"/>
              </a:endParaRPr>
            </a:p>
          </p:txBody>
        </p:sp>
        <p:grpSp>
          <p:nvGrpSpPr>
            <p:cNvPr id="45" name="グループ化 44"/>
            <p:cNvGrpSpPr/>
            <p:nvPr/>
          </p:nvGrpSpPr>
          <p:grpSpPr>
            <a:xfrm>
              <a:off x="648777" y="6359105"/>
              <a:ext cx="3386350" cy="1148256"/>
              <a:chOff x="0" y="0"/>
              <a:chExt cx="4276726" cy="1203563"/>
            </a:xfrm>
          </p:grpSpPr>
          <p:grpSp>
            <p:nvGrpSpPr>
              <p:cNvPr id="46" name="グループ化 45"/>
              <p:cNvGrpSpPr/>
              <p:nvPr/>
            </p:nvGrpSpPr>
            <p:grpSpPr>
              <a:xfrm>
                <a:off x="0" y="149844"/>
                <a:ext cx="4276726" cy="1053719"/>
                <a:chOff x="0" y="0"/>
                <a:chExt cx="5661708" cy="2170265"/>
              </a:xfrm>
            </p:grpSpPr>
            <p:sp>
              <p:nvSpPr>
                <p:cNvPr id="48" name="左カーブ矢印 47"/>
                <p:cNvSpPr/>
                <p:nvPr/>
              </p:nvSpPr>
              <p:spPr>
                <a:xfrm rot="16361935">
                  <a:off x="1874469" y="-453435"/>
                  <a:ext cx="513506" cy="1420376"/>
                </a:xfrm>
                <a:prstGeom prst="curvedLeftArrow">
                  <a:avLst>
                    <a:gd name="adj1" fmla="val 25000"/>
                    <a:gd name="adj2" fmla="val 50000"/>
                    <a:gd name="adj3" fmla="val 31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49" name="右カーブ矢印 48"/>
                <p:cNvSpPr/>
                <p:nvPr/>
              </p:nvSpPr>
              <p:spPr>
                <a:xfrm rot="5400000">
                  <a:off x="4121033" y="-549899"/>
                  <a:ext cx="438802" cy="157903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50" name="右中かっこ 49"/>
                <p:cNvSpPr/>
                <p:nvPr/>
              </p:nvSpPr>
              <p:spPr>
                <a:xfrm>
                  <a:off x="5392290" y="609221"/>
                  <a:ext cx="144149" cy="1472733"/>
                </a:xfrm>
                <a:prstGeom prst="rightBrace">
                  <a:avLst>
                    <a:gd name="adj1" fmla="val 6916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51" name="左中かっこ 50"/>
                <p:cNvSpPr/>
                <p:nvPr/>
              </p:nvSpPr>
              <p:spPr>
                <a:xfrm>
                  <a:off x="0" y="765990"/>
                  <a:ext cx="165367" cy="1399819"/>
                </a:xfrm>
                <a:prstGeom prst="leftBrace">
                  <a:avLst>
                    <a:gd name="adj1" fmla="val 66596"/>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cxnSp>
              <p:nvCxnSpPr>
                <p:cNvPr id="52" name="直線コネクタ 51"/>
                <p:cNvCxnSpPr/>
                <p:nvPr/>
              </p:nvCxnSpPr>
              <p:spPr>
                <a:xfrm flipV="1">
                  <a:off x="18443" y="2150292"/>
                  <a:ext cx="5643265" cy="1970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3" name="正方形/長方形 52"/>
                <p:cNvSpPr/>
                <p:nvPr/>
              </p:nvSpPr>
              <p:spPr bwMode="gray">
                <a:xfrm>
                  <a:off x="4947882" y="1649365"/>
                  <a:ext cx="306963" cy="35795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cxnSp>
              <p:nvCxnSpPr>
                <p:cNvPr id="54" name="直線コネクタ 53"/>
                <p:cNvCxnSpPr/>
                <p:nvPr/>
              </p:nvCxnSpPr>
              <p:spPr bwMode="gray">
                <a:xfrm>
                  <a:off x="4941968" y="649922"/>
                  <a:ext cx="3300" cy="1337142"/>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bwMode="gray">
                <a:xfrm>
                  <a:off x="5255042" y="640620"/>
                  <a:ext cx="0" cy="1363962"/>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6" name="円/楕円 55"/>
                <p:cNvSpPr/>
                <p:nvPr/>
              </p:nvSpPr>
              <p:spPr bwMode="gray">
                <a:xfrm>
                  <a:off x="5200064" y="1786624"/>
                  <a:ext cx="24072" cy="205147"/>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57" name="円/楕円 56"/>
                <p:cNvSpPr/>
                <p:nvPr/>
              </p:nvSpPr>
              <p:spPr bwMode="gray">
                <a:xfrm rot="575280">
                  <a:off x="4945419" y="1648852"/>
                  <a:ext cx="78116" cy="4852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58" name="円/楕円 57"/>
                <p:cNvSpPr/>
                <p:nvPr/>
              </p:nvSpPr>
              <p:spPr bwMode="gray">
                <a:xfrm rot="20491021">
                  <a:off x="5172956" y="1651707"/>
                  <a:ext cx="78116" cy="48522"/>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59" name="円/楕円 58"/>
                <p:cNvSpPr/>
                <p:nvPr/>
              </p:nvSpPr>
              <p:spPr bwMode="gray">
                <a:xfrm>
                  <a:off x="4906381" y="572380"/>
                  <a:ext cx="371949" cy="70886"/>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0" name="円/楕円 59"/>
                <p:cNvSpPr/>
                <p:nvPr/>
              </p:nvSpPr>
              <p:spPr bwMode="gray">
                <a:xfrm>
                  <a:off x="5205852" y="1716699"/>
                  <a:ext cx="18663" cy="33296"/>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1" name="円/楕円 60"/>
                <p:cNvSpPr/>
                <p:nvPr/>
              </p:nvSpPr>
              <p:spPr bwMode="gray">
                <a:xfrm>
                  <a:off x="4875721" y="561790"/>
                  <a:ext cx="439629" cy="9421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2" name="アーチ 61"/>
                <p:cNvSpPr/>
                <p:nvPr/>
              </p:nvSpPr>
              <p:spPr bwMode="gray">
                <a:xfrm rot="11344024">
                  <a:off x="4941528" y="621472"/>
                  <a:ext cx="101493" cy="38514"/>
                </a:xfrm>
                <a:prstGeom prst="blockArc">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3" name="アーチ 62"/>
                <p:cNvSpPr/>
                <p:nvPr/>
              </p:nvSpPr>
              <p:spPr bwMode="gray">
                <a:xfrm rot="9319575">
                  <a:off x="5153360" y="637840"/>
                  <a:ext cx="101493" cy="38514"/>
                </a:xfrm>
                <a:prstGeom prst="blockArc">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4" name="円/楕円 63"/>
                <p:cNvSpPr/>
                <p:nvPr/>
              </p:nvSpPr>
              <p:spPr bwMode="gray">
                <a:xfrm>
                  <a:off x="4944816" y="1610832"/>
                  <a:ext cx="310029" cy="75677"/>
                </a:xfrm>
                <a:prstGeom prst="ellipse">
                  <a:avLst/>
                </a:prstGeom>
                <a:solidFill>
                  <a:schemeClr val="accent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nvGrpSpPr>
                <p:cNvPr id="65" name="グループ化 64"/>
                <p:cNvGrpSpPr/>
                <p:nvPr/>
              </p:nvGrpSpPr>
              <p:grpSpPr bwMode="gray">
                <a:xfrm>
                  <a:off x="4934705" y="1826250"/>
                  <a:ext cx="320338" cy="318456"/>
                  <a:chOff x="4934705" y="1826250"/>
                  <a:chExt cx="779345" cy="779345"/>
                </a:xfrm>
              </p:grpSpPr>
              <p:sp>
                <p:nvSpPr>
                  <p:cNvPr id="128" name="円弧 127"/>
                  <p:cNvSpPr/>
                  <p:nvPr/>
                </p:nvSpPr>
                <p:spPr bwMode="gray">
                  <a:xfrm rot="10800000">
                    <a:off x="4955868" y="1826250"/>
                    <a:ext cx="757701" cy="779345"/>
                  </a:xfrm>
                  <a:prstGeom prst="arc">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129" name="円弧 128"/>
                  <p:cNvSpPr/>
                  <p:nvPr/>
                </p:nvSpPr>
                <p:spPr bwMode="gray">
                  <a:xfrm rot="5400000">
                    <a:off x="4945527" y="1835775"/>
                    <a:ext cx="757701" cy="779345"/>
                  </a:xfrm>
                  <a:prstGeom prst="arc">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grpSp>
            <p:sp>
              <p:nvSpPr>
                <p:cNvPr id="66" name="円/楕円 65"/>
                <p:cNvSpPr/>
                <p:nvPr/>
              </p:nvSpPr>
              <p:spPr bwMode="gray">
                <a:xfrm rot="20820000">
                  <a:off x="4958396" y="1983542"/>
                  <a:ext cx="30926" cy="99854"/>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nvGrpSpPr>
                <p:cNvPr id="67" name="グループ化 66"/>
                <p:cNvGrpSpPr/>
                <p:nvPr/>
              </p:nvGrpSpPr>
              <p:grpSpPr bwMode="gray">
                <a:xfrm>
                  <a:off x="4981445" y="1901300"/>
                  <a:ext cx="261586" cy="236814"/>
                  <a:chOff x="4981445" y="1901303"/>
                  <a:chExt cx="640788" cy="619391"/>
                </a:xfrm>
              </p:grpSpPr>
              <p:sp>
                <p:nvSpPr>
                  <p:cNvPr id="125" name="フローチャート: 論理積ゲート 124"/>
                  <p:cNvSpPr/>
                  <p:nvPr/>
                </p:nvSpPr>
                <p:spPr bwMode="gray">
                  <a:xfrm rot="5400000">
                    <a:off x="5069828" y="2038687"/>
                    <a:ext cx="393624" cy="570389"/>
                  </a:xfrm>
                  <a:prstGeom prst="flowChartDelay">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26" name="円弧 125"/>
                  <p:cNvSpPr/>
                  <p:nvPr/>
                </p:nvSpPr>
                <p:spPr bwMode="gray">
                  <a:xfrm rot="8021433">
                    <a:off x="5031565" y="1887613"/>
                    <a:ext cx="467915" cy="495295"/>
                  </a:xfrm>
                  <a:prstGeom prst="arc">
                    <a:avLst/>
                  </a:prstGeom>
                  <a:ln w="9525"/>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127" name="円/楕円 126"/>
                  <p:cNvSpPr/>
                  <p:nvPr/>
                </p:nvSpPr>
                <p:spPr bwMode="gray">
                  <a:xfrm rot="1140000">
                    <a:off x="5532496" y="2120440"/>
                    <a:ext cx="89737" cy="2415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sp>
              <p:nvSpPr>
                <p:cNvPr id="68" name="右カーブ矢印 67"/>
                <p:cNvSpPr/>
                <p:nvPr/>
              </p:nvSpPr>
              <p:spPr bwMode="gray">
                <a:xfrm>
                  <a:off x="2264902" y="747353"/>
                  <a:ext cx="261288" cy="27003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69" name="左カーブ矢印 68"/>
                <p:cNvSpPr/>
                <p:nvPr/>
              </p:nvSpPr>
              <p:spPr bwMode="gray">
                <a:xfrm>
                  <a:off x="4280913" y="742361"/>
                  <a:ext cx="252628" cy="27701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0" name="円/楕円 69"/>
                <p:cNvSpPr/>
                <p:nvPr/>
              </p:nvSpPr>
              <p:spPr bwMode="gray">
                <a:xfrm>
                  <a:off x="2518004" y="1827819"/>
                  <a:ext cx="1774528" cy="318754"/>
                </a:xfrm>
                <a:prstGeom prst="ellipse">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1" name="右大かっこ 70"/>
                <p:cNvSpPr/>
                <p:nvPr/>
              </p:nvSpPr>
              <p:spPr bwMode="gray">
                <a:xfrm rot="5400000">
                  <a:off x="2763717" y="432302"/>
                  <a:ext cx="1287180" cy="1892198"/>
                </a:xfrm>
                <a:prstGeom prst="rightBracket">
                  <a:avLst/>
                </a:prstGeom>
                <a:solidFill>
                  <a:schemeClr val="bg1"/>
                </a:solidFill>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72" name="円/楕円 71"/>
                <p:cNvSpPr/>
                <p:nvPr/>
              </p:nvSpPr>
              <p:spPr bwMode="gray">
                <a:xfrm>
                  <a:off x="2455276" y="598462"/>
                  <a:ext cx="1888171" cy="219309"/>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3" name="円/楕円 72"/>
                <p:cNvSpPr/>
                <p:nvPr/>
              </p:nvSpPr>
              <p:spPr bwMode="gray">
                <a:xfrm>
                  <a:off x="2443196" y="584095"/>
                  <a:ext cx="1912332" cy="276996"/>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4" name="円/楕円 73"/>
                <p:cNvSpPr/>
                <p:nvPr/>
              </p:nvSpPr>
              <p:spPr bwMode="gray">
                <a:xfrm>
                  <a:off x="2550350" y="1997960"/>
                  <a:ext cx="1695394" cy="509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5" name="右大かっこ 74"/>
                <p:cNvSpPr/>
                <p:nvPr/>
              </p:nvSpPr>
              <p:spPr bwMode="gray">
                <a:xfrm rot="5400000">
                  <a:off x="3112449" y="770730"/>
                  <a:ext cx="593388" cy="1861035"/>
                </a:xfrm>
                <a:prstGeom prst="rightBracket">
                  <a:avLst/>
                </a:prstGeom>
                <a:solidFill>
                  <a:schemeClr val="accent1">
                    <a:lumMod val="20000"/>
                    <a:lumOff val="80000"/>
                  </a:schemeClr>
                </a:solidFill>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76" name="円/楕円 75"/>
                <p:cNvSpPr/>
                <p:nvPr/>
              </p:nvSpPr>
              <p:spPr bwMode="gray">
                <a:xfrm>
                  <a:off x="2482044" y="1246060"/>
                  <a:ext cx="1851266" cy="288462"/>
                </a:xfrm>
                <a:prstGeom prst="ellipse">
                  <a:avLst/>
                </a:prstGeom>
                <a:solidFill>
                  <a:schemeClr val="accent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r>
                    <a:rPr lang="ja-JP" sz="1800" kern="1200">
                      <a:solidFill>
                        <a:srgbClr val="FFFFFF"/>
                      </a:solidFill>
                      <a:effectLst/>
                      <a:ea typeface="ＭＳ 明朝" panose="02020609040205080304" pitchFamily="17" charset="-128"/>
                      <a:cs typeface="Times New Roman" panose="02020603050405020304" pitchFamily="18" charset="0"/>
                    </a:rPr>
                    <a:t>　</a:t>
                  </a:r>
                  <a:endParaRPr lang="ja-JP" sz="120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77" name="円/楕円 76"/>
                <p:cNvSpPr/>
                <p:nvPr/>
              </p:nvSpPr>
              <p:spPr bwMode="gray">
                <a:xfrm>
                  <a:off x="2515195" y="1858488"/>
                  <a:ext cx="1776905" cy="257514"/>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8" name="円/楕円 77"/>
                <p:cNvSpPr/>
                <p:nvPr/>
              </p:nvSpPr>
              <p:spPr bwMode="gray">
                <a:xfrm rot="300000">
                  <a:off x="4240416" y="1541744"/>
                  <a:ext cx="45719" cy="54223"/>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79" name="円/楕円 78"/>
                <p:cNvSpPr/>
                <p:nvPr/>
              </p:nvSpPr>
              <p:spPr bwMode="gray">
                <a:xfrm rot="300000">
                  <a:off x="4232205" y="1633117"/>
                  <a:ext cx="28992" cy="349519"/>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0" name="円/楕円 79"/>
                <p:cNvSpPr/>
                <p:nvPr/>
              </p:nvSpPr>
              <p:spPr bwMode="gray">
                <a:xfrm>
                  <a:off x="2692555" y="1903104"/>
                  <a:ext cx="1467803" cy="16686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1" name="円/楕円 80"/>
                <p:cNvSpPr/>
                <p:nvPr/>
              </p:nvSpPr>
              <p:spPr bwMode="gray">
                <a:xfrm>
                  <a:off x="976652" y="1873414"/>
                  <a:ext cx="1061747" cy="291267"/>
                </a:xfrm>
                <a:prstGeom prst="ellipse">
                  <a:avLst/>
                </a:prstGeom>
                <a:solidFill>
                  <a:schemeClr val="accent1">
                    <a:lumMod val="20000"/>
                    <a:lumOff val="80000"/>
                  </a:schemeClr>
                </a:solid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2" name="円弧 81"/>
                <p:cNvSpPr/>
                <p:nvPr/>
              </p:nvSpPr>
              <p:spPr bwMode="gray">
                <a:xfrm rot="10193817">
                  <a:off x="1693172" y="816335"/>
                  <a:ext cx="358282" cy="51352"/>
                </a:xfrm>
                <a:prstGeom prst="arc">
                  <a:avLst/>
                </a:prstGeom>
                <a:ln w="12700"/>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83" name="円/楕円 82"/>
                <p:cNvSpPr/>
                <p:nvPr/>
              </p:nvSpPr>
              <p:spPr bwMode="gray">
                <a:xfrm>
                  <a:off x="995394" y="556485"/>
                  <a:ext cx="1024143" cy="178018"/>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4" name="円/楕円 83"/>
                <p:cNvSpPr/>
                <p:nvPr/>
              </p:nvSpPr>
              <p:spPr bwMode="gray">
                <a:xfrm>
                  <a:off x="964577" y="542990"/>
                  <a:ext cx="1086671" cy="219845"/>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5" name="二等辺三角形 84"/>
                <p:cNvSpPr/>
                <p:nvPr/>
              </p:nvSpPr>
              <p:spPr bwMode="gray">
                <a:xfrm rot="12480000">
                  <a:off x="1018025" y="657462"/>
                  <a:ext cx="62026" cy="118850"/>
                </a:xfrm>
                <a:prstGeom prst="triangle">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6" name="正方形/長方形 85"/>
                <p:cNvSpPr/>
                <p:nvPr/>
              </p:nvSpPr>
              <p:spPr bwMode="gray">
                <a:xfrm>
                  <a:off x="976592" y="1230666"/>
                  <a:ext cx="1061747" cy="778703"/>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87" name="円/楕円 86"/>
                <p:cNvSpPr/>
                <p:nvPr/>
              </p:nvSpPr>
              <p:spPr bwMode="gray">
                <a:xfrm>
                  <a:off x="976592" y="1052179"/>
                  <a:ext cx="1061747" cy="291266"/>
                </a:xfrm>
                <a:prstGeom prst="ellipse">
                  <a:avLst/>
                </a:prstGeom>
                <a:solidFill>
                  <a:schemeClr val="accent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cxnSp>
              <p:nvCxnSpPr>
                <p:cNvPr id="88" name="直線コネクタ 87"/>
                <p:cNvCxnSpPr/>
                <p:nvPr/>
              </p:nvCxnSpPr>
              <p:spPr bwMode="gray">
                <a:xfrm>
                  <a:off x="2038612" y="672486"/>
                  <a:ext cx="0" cy="1336885"/>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bwMode="gray">
                <a:xfrm>
                  <a:off x="976652" y="671782"/>
                  <a:ext cx="0" cy="1336885"/>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0" name="円弧 89"/>
                <p:cNvSpPr/>
                <p:nvPr/>
              </p:nvSpPr>
              <p:spPr bwMode="gray">
                <a:xfrm rot="10193817">
                  <a:off x="1700061" y="907647"/>
                  <a:ext cx="358282" cy="51352"/>
                </a:xfrm>
                <a:prstGeom prst="arc">
                  <a:avLst/>
                </a:prstGeom>
                <a:ln w="12700"/>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91" name="円弧 90"/>
                <p:cNvSpPr/>
                <p:nvPr/>
              </p:nvSpPr>
              <p:spPr bwMode="gray">
                <a:xfrm rot="10193817">
                  <a:off x="1699934" y="991097"/>
                  <a:ext cx="358283" cy="51352"/>
                </a:xfrm>
                <a:prstGeom prst="arc">
                  <a:avLst/>
                </a:prstGeom>
                <a:ln w="12700"/>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92" name="円弧 91"/>
                <p:cNvSpPr/>
                <p:nvPr/>
              </p:nvSpPr>
              <p:spPr bwMode="gray">
                <a:xfrm rot="10193817">
                  <a:off x="1696632" y="1074547"/>
                  <a:ext cx="358282" cy="51352"/>
                </a:xfrm>
                <a:prstGeom prst="arc">
                  <a:avLst/>
                </a:prstGeom>
                <a:ln w="12700"/>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93" name="円弧 92"/>
                <p:cNvSpPr/>
                <p:nvPr/>
              </p:nvSpPr>
              <p:spPr bwMode="gray">
                <a:xfrm rot="10193817">
                  <a:off x="1696628" y="1150743"/>
                  <a:ext cx="358283" cy="51352"/>
                </a:xfrm>
                <a:prstGeom prst="arc">
                  <a:avLst/>
                </a:prstGeom>
                <a:ln w="12700"/>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94" name="円/楕円 93"/>
                <p:cNvSpPr/>
                <p:nvPr/>
              </p:nvSpPr>
              <p:spPr bwMode="gray">
                <a:xfrm>
                  <a:off x="1942887" y="1611260"/>
                  <a:ext cx="26989" cy="29570"/>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95" name="円/楕円 94"/>
                <p:cNvSpPr/>
                <p:nvPr/>
              </p:nvSpPr>
              <p:spPr bwMode="gray">
                <a:xfrm flipH="1">
                  <a:off x="1942887" y="1697824"/>
                  <a:ext cx="25909" cy="298523"/>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96" name="正方形/長方形 95"/>
                <p:cNvSpPr/>
                <p:nvPr/>
              </p:nvSpPr>
              <p:spPr bwMode="gray">
                <a:xfrm rot="20980930">
                  <a:off x="1035374" y="620320"/>
                  <a:ext cx="124998" cy="63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97" name="円/楕円 96"/>
                <p:cNvSpPr/>
                <p:nvPr/>
              </p:nvSpPr>
              <p:spPr bwMode="gray">
                <a:xfrm>
                  <a:off x="1096741" y="1991115"/>
                  <a:ext cx="847681" cy="10279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98" name="円/楕円 97"/>
                <p:cNvSpPr/>
                <p:nvPr/>
              </p:nvSpPr>
              <p:spPr bwMode="gray">
                <a:xfrm rot="21024720" flipH="1">
                  <a:off x="433821" y="800797"/>
                  <a:ext cx="80550" cy="4946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99" name="円/楕円 98"/>
                <p:cNvSpPr/>
                <p:nvPr/>
              </p:nvSpPr>
              <p:spPr bwMode="gray">
                <a:xfrm rot="1108979" flipH="1">
                  <a:off x="193423" y="801035"/>
                  <a:ext cx="80550" cy="4946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0" name="円/楕円 99"/>
                <p:cNvSpPr/>
                <p:nvPr/>
              </p:nvSpPr>
              <p:spPr bwMode="gray">
                <a:xfrm flipH="1">
                  <a:off x="168730" y="567271"/>
                  <a:ext cx="383535" cy="72269"/>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1" name="円/楕円 100"/>
                <p:cNvSpPr/>
                <p:nvPr/>
              </p:nvSpPr>
              <p:spPr bwMode="gray">
                <a:xfrm flipH="1">
                  <a:off x="224221" y="1299892"/>
                  <a:ext cx="19245" cy="33946"/>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2" name="円/楕円 101"/>
                <p:cNvSpPr/>
                <p:nvPr/>
              </p:nvSpPr>
              <p:spPr bwMode="gray">
                <a:xfrm flipH="1">
                  <a:off x="130557" y="556475"/>
                  <a:ext cx="453323" cy="96048"/>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3" name="アーチ 102"/>
                <p:cNvSpPr/>
                <p:nvPr/>
              </p:nvSpPr>
              <p:spPr bwMode="gray">
                <a:xfrm rot="10255976" flipH="1">
                  <a:off x="411369" y="617321"/>
                  <a:ext cx="104654" cy="39265"/>
                </a:xfrm>
                <a:prstGeom prst="blockArc">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4" name="アーチ 103"/>
                <p:cNvSpPr/>
                <p:nvPr/>
              </p:nvSpPr>
              <p:spPr bwMode="gray">
                <a:xfrm rot="12280425" flipH="1">
                  <a:off x="192939" y="634008"/>
                  <a:ext cx="104654" cy="39265"/>
                </a:xfrm>
                <a:prstGeom prst="blockArc">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05" name="円/楕円 104"/>
                <p:cNvSpPr/>
                <p:nvPr/>
              </p:nvSpPr>
              <p:spPr bwMode="gray">
                <a:xfrm flipH="1">
                  <a:off x="195306" y="745173"/>
                  <a:ext cx="319686" cy="77153"/>
                </a:xfrm>
                <a:prstGeom prst="ellipse">
                  <a:avLst/>
                </a:prstGeom>
                <a:solidFill>
                  <a:schemeClr val="accent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nvGrpSpPr>
                <p:cNvPr id="106" name="グループ化 105"/>
                <p:cNvGrpSpPr/>
                <p:nvPr/>
              </p:nvGrpSpPr>
              <p:grpSpPr bwMode="gray">
                <a:xfrm>
                  <a:off x="192744" y="636840"/>
                  <a:ext cx="330316" cy="1533425"/>
                  <a:chOff x="192744" y="636842"/>
                  <a:chExt cx="311769" cy="1562978"/>
                </a:xfrm>
              </p:grpSpPr>
              <p:grpSp>
                <p:nvGrpSpPr>
                  <p:cNvPr id="110" name="グループ化 109"/>
                  <p:cNvGrpSpPr/>
                  <p:nvPr/>
                </p:nvGrpSpPr>
                <p:grpSpPr bwMode="gray">
                  <a:xfrm flipH="1">
                    <a:off x="192744" y="1868895"/>
                    <a:ext cx="311769" cy="330925"/>
                    <a:chOff x="192744" y="1868895"/>
                    <a:chExt cx="779345" cy="779345"/>
                  </a:xfrm>
                </p:grpSpPr>
                <p:sp>
                  <p:nvSpPr>
                    <p:cNvPr id="123" name="円弧 122"/>
                    <p:cNvSpPr/>
                    <p:nvPr/>
                  </p:nvSpPr>
                  <p:spPr bwMode="gray">
                    <a:xfrm rot="10800000">
                      <a:off x="213907" y="1868895"/>
                      <a:ext cx="757701" cy="779345"/>
                    </a:xfrm>
                    <a:prstGeom prst="arc">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124" name="円弧 123"/>
                    <p:cNvSpPr/>
                    <p:nvPr/>
                  </p:nvSpPr>
                  <p:spPr bwMode="gray">
                    <a:xfrm rot="5400000">
                      <a:off x="203566" y="1878420"/>
                      <a:ext cx="757701" cy="779345"/>
                    </a:xfrm>
                    <a:prstGeom prst="arc">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grpSp>
              <p:grpSp>
                <p:nvGrpSpPr>
                  <p:cNvPr id="111" name="グループ化 110"/>
                  <p:cNvGrpSpPr/>
                  <p:nvPr/>
                </p:nvGrpSpPr>
                <p:grpSpPr bwMode="gray">
                  <a:xfrm flipH="1">
                    <a:off x="204433" y="1946884"/>
                    <a:ext cx="254589" cy="246087"/>
                    <a:chOff x="204433" y="1946887"/>
                    <a:chExt cx="640788" cy="619391"/>
                  </a:xfrm>
                </p:grpSpPr>
                <p:sp>
                  <p:nvSpPr>
                    <p:cNvPr id="120" name="フローチャート: 論理積ゲート 119"/>
                    <p:cNvSpPr/>
                    <p:nvPr/>
                  </p:nvSpPr>
                  <p:spPr bwMode="gray">
                    <a:xfrm rot="5400000">
                      <a:off x="292816" y="2084271"/>
                      <a:ext cx="393624" cy="570389"/>
                    </a:xfrm>
                    <a:prstGeom prst="flowChartDelay">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21" name="円弧 120"/>
                    <p:cNvSpPr/>
                    <p:nvPr/>
                  </p:nvSpPr>
                  <p:spPr bwMode="gray">
                    <a:xfrm rot="8021433">
                      <a:off x="254553" y="1933197"/>
                      <a:ext cx="467915" cy="495295"/>
                    </a:xfrm>
                    <a:prstGeom prst="arc">
                      <a:avLst/>
                    </a:prstGeom>
                    <a:ln w="9525"/>
                  </p:spPr>
                  <p:style>
                    <a:lnRef idx="1">
                      <a:schemeClr val="accent1"/>
                    </a:lnRef>
                    <a:fillRef idx="0">
                      <a:schemeClr val="accent1"/>
                    </a:fillRef>
                    <a:effectRef idx="0">
                      <a:schemeClr val="accent1"/>
                    </a:effectRef>
                    <a:fontRef idx="minor">
                      <a:schemeClr val="tx1"/>
                    </a:fontRef>
                  </p:style>
                  <p:txBody>
                    <a:bodyPr rtlCol="0" anchor="ctr"/>
                    <a:lstStyle/>
                    <a:p>
                      <a:endParaRPr lang="ja-JP" altLang="en-US"/>
                    </a:p>
                  </p:txBody>
                </p:sp>
                <p:sp>
                  <p:nvSpPr>
                    <p:cNvPr id="122" name="円/楕円 121"/>
                    <p:cNvSpPr/>
                    <p:nvPr/>
                  </p:nvSpPr>
                  <p:spPr bwMode="gray">
                    <a:xfrm rot="1140000">
                      <a:off x="755484" y="2166024"/>
                      <a:ext cx="89737" cy="24152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grpSp>
                <p:nvGrpSpPr>
                  <p:cNvPr id="112" name="グループ化 111"/>
                  <p:cNvGrpSpPr/>
                  <p:nvPr/>
                </p:nvGrpSpPr>
                <p:grpSpPr bwMode="gray">
                  <a:xfrm>
                    <a:off x="192744" y="636842"/>
                    <a:ext cx="306514" cy="1499267"/>
                    <a:chOff x="192744" y="636842"/>
                    <a:chExt cx="306514" cy="1499267"/>
                  </a:xfrm>
                </p:grpSpPr>
                <p:grpSp>
                  <p:nvGrpSpPr>
                    <p:cNvPr id="113" name="グループ化 112"/>
                    <p:cNvGrpSpPr/>
                    <p:nvPr/>
                  </p:nvGrpSpPr>
                  <p:grpSpPr bwMode="gray">
                    <a:xfrm>
                      <a:off x="192744" y="636842"/>
                      <a:ext cx="306514" cy="1499267"/>
                      <a:chOff x="192744" y="636842"/>
                      <a:chExt cx="306514" cy="1499267"/>
                    </a:xfrm>
                  </p:grpSpPr>
                  <p:sp>
                    <p:nvSpPr>
                      <p:cNvPr id="116" name="正方形/長方形 115"/>
                      <p:cNvSpPr/>
                      <p:nvPr/>
                    </p:nvSpPr>
                    <p:spPr bwMode="gray">
                      <a:xfrm flipH="1">
                        <a:off x="192936" y="838001"/>
                        <a:ext cx="298751" cy="120986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cxnSp>
                    <p:nvCxnSpPr>
                      <p:cNvPr id="117" name="直線コネクタ 116"/>
                      <p:cNvCxnSpPr>
                        <a:endCxn id="123" idx="2"/>
                      </p:cNvCxnSpPr>
                      <p:nvPr/>
                    </p:nvCxnSpPr>
                    <p:spPr bwMode="gray">
                      <a:xfrm flipH="1">
                        <a:off x="496046" y="644860"/>
                        <a:ext cx="3212" cy="1389497"/>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bwMode="gray">
                      <a:xfrm flipH="1">
                        <a:off x="192744" y="636842"/>
                        <a:ext cx="0" cy="1417367"/>
                      </a:xfrm>
                      <a:prstGeom prst="line">
                        <a:avLst/>
                      </a:prstGeom>
                      <a:ln w="952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9" name="円/楕円 118"/>
                      <p:cNvSpPr/>
                      <p:nvPr/>
                    </p:nvSpPr>
                    <p:spPr bwMode="gray">
                      <a:xfrm rot="780000" flipH="1">
                        <a:off x="451356" y="2032345"/>
                        <a:ext cx="30099" cy="103764"/>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sp>
                  <p:nvSpPr>
                    <p:cNvPr id="114" name="円/楕円 113"/>
                    <p:cNvSpPr/>
                    <p:nvPr/>
                  </p:nvSpPr>
                  <p:spPr bwMode="gray">
                    <a:xfrm>
                      <a:off x="428843" y="1394279"/>
                      <a:ext cx="27965" cy="30192"/>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15" name="円/楕円 114"/>
                    <p:cNvSpPr/>
                    <p:nvPr/>
                  </p:nvSpPr>
                  <p:spPr bwMode="gray">
                    <a:xfrm flipH="1">
                      <a:off x="428843" y="1482663"/>
                      <a:ext cx="26846" cy="304801"/>
                    </a:xfrm>
                    <a:prstGeom prst="ellipse">
                      <a:avLst/>
                    </a:pr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grpSp>
            <p:cxnSp>
              <p:nvCxnSpPr>
                <p:cNvPr id="107" name="直線コネクタ 106"/>
                <p:cNvCxnSpPr/>
                <p:nvPr/>
              </p:nvCxnSpPr>
              <p:spPr>
                <a:xfrm flipV="1">
                  <a:off x="541034" y="783038"/>
                  <a:ext cx="403233" cy="2306"/>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flipV="1">
                  <a:off x="2070724" y="1199154"/>
                  <a:ext cx="337049" cy="6134"/>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4404196" y="1632511"/>
                  <a:ext cx="502185" cy="8065"/>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grpSp>
          <p:sp>
            <p:nvSpPr>
              <p:cNvPr id="47" name="左カーブ矢印 46"/>
              <p:cNvSpPr/>
              <p:nvPr/>
            </p:nvSpPr>
            <p:spPr>
              <a:xfrm rot="16200000">
                <a:off x="1181100" y="-907431"/>
                <a:ext cx="369570" cy="2184431"/>
              </a:xfrm>
              <a:prstGeom prst="curvedLeftArrow">
                <a:avLst>
                  <a:gd name="adj1" fmla="val 25000"/>
                  <a:gd name="adj2" fmla="val 50000"/>
                  <a:gd name="adj3" fmla="val 315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sp>
          <p:nvSpPr>
            <p:cNvPr id="130" name="テキスト ボックス 471"/>
            <p:cNvSpPr txBox="1"/>
            <p:nvPr/>
          </p:nvSpPr>
          <p:spPr>
            <a:xfrm>
              <a:off x="450420" y="7532719"/>
              <a:ext cx="819150" cy="44386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800" kern="100" dirty="0">
                  <a:effectLst/>
                  <a:ea typeface="HG丸ｺﾞｼｯｸM-PRO" panose="020F0600000000000000" pitchFamily="50" charset="-128"/>
                  <a:cs typeface="Times New Roman" panose="02020603050405020304" pitchFamily="18" charset="0"/>
                </a:rPr>
                <a:t>【試験管Ａ】</a:t>
              </a:r>
              <a:endParaRPr lang="ja-JP" sz="1050" kern="100" dirty="0">
                <a:effectLst/>
                <a:ea typeface="ＭＳ 明朝" panose="02020609040205080304" pitchFamily="17" charset="-128"/>
                <a:cs typeface="Times New Roman" panose="02020603050405020304" pitchFamily="18" charset="0"/>
              </a:endParaRPr>
            </a:p>
            <a:p>
              <a:pPr algn="ctr">
                <a:spcAft>
                  <a:spcPts val="0"/>
                </a:spcAft>
              </a:pPr>
              <a:r>
                <a:rPr lang="ja-JP" sz="800" kern="100" dirty="0">
                  <a:effectLst/>
                  <a:ea typeface="HG丸ｺﾞｼｯｸM-PRO" panose="020F0600000000000000" pitchFamily="50" charset="-128"/>
                  <a:cs typeface="Times New Roman" panose="02020603050405020304" pitchFamily="18" charset="0"/>
                </a:rPr>
                <a:t>（町村）</a:t>
              </a:r>
              <a:endParaRPr lang="ja-JP" sz="1050" kern="100" dirty="0">
                <a:effectLst/>
                <a:ea typeface="ＭＳ 明朝" panose="02020609040205080304" pitchFamily="17" charset="-128"/>
                <a:cs typeface="Times New Roman" panose="02020603050405020304" pitchFamily="18" charset="0"/>
              </a:endParaRPr>
            </a:p>
            <a:p>
              <a:pPr>
                <a:spcAft>
                  <a:spcPts val="0"/>
                </a:spcAft>
              </a:pPr>
              <a:r>
                <a:rPr lang="en-US" sz="8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133" name="テキスト ボックス 473"/>
            <p:cNvSpPr txBox="1"/>
            <p:nvPr/>
          </p:nvSpPr>
          <p:spPr>
            <a:xfrm>
              <a:off x="1093022" y="7541338"/>
              <a:ext cx="962025" cy="45339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800" kern="100" dirty="0">
                  <a:effectLst/>
                  <a:latin typeface="Century" panose="02040604050505020304" pitchFamily="18" charset="0"/>
                  <a:ea typeface="HG丸ｺﾞｼｯｸM-PRO" panose="020F0600000000000000" pitchFamily="50" charset="-128"/>
                  <a:cs typeface="Times New Roman" panose="02020603050405020304" pitchFamily="18" charset="0"/>
                </a:rPr>
                <a:t>【ビーカー】</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spcAft>
                  <a:spcPts val="0"/>
                </a:spcAft>
              </a:pPr>
              <a:r>
                <a:rPr lang="ja-JP" sz="800" kern="100" dirty="0">
                  <a:effectLst/>
                  <a:latin typeface="Century" panose="02040604050505020304" pitchFamily="18" charset="0"/>
                  <a:ea typeface="HG丸ｺﾞｼｯｸM-PRO" panose="020F0600000000000000" pitchFamily="50" charset="-128"/>
                  <a:cs typeface="Times New Roman" panose="02020603050405020304" pitchFamily="18" charset="0"/>
                </a:rPr>
                <a:t>（市）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spcAft>
                  <a:spcPts val="0"/>
                </a:spcAft>
              </a:pPr>
              <a:r>
                <a:rPr lang="en-US" sz="8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4" name="テキスト ボックス 474"/>
            <p:cNvSpPr txBox="1"/>
            <p:nvPr/>
          </p:nvSpPr>
          <p:spPr>
            <a:xfrm>
              <a:off x="1879076" y="7513264"/>
              <a:ext cx="1607680" cy="4572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【大きな鍋】</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spcAft>
                  <a:spcPts val="0"/>
                </a:spcAft>
              </a:pPr>
              <a:r>
                <a:rPr lang="ja-JP" sz="1100" kern="100" dirty="0">
                  <a:effectLst/>
                  <a:latin typeface="Century" panose="02040604050505020304" pitchFamily="18" charset="0"/>
                  <a:ea typeface="HG丸ｺﾞｼｯｸM-PRO" panose="020F0600000000000000" pitchFamily="50" charset="-128"/>
                  <a:cs typeface="Times New Roman" panose="02020603050405020304" pitchFamily="18" charset="0"/>
                </a:rPr>
                <a:t>（北海道）</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5" name="テキスト ボックス 2"/>
            <p:cNvSpPr txBox="1"/>
            <p:nvPr/>
          </p:nvSpPr>
          <p:spPr>
            <a:xfrm>
              <a:off x="3273841" y="7521815"/>
              <a:ext cx="819150" cy="44386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800" kern="100" dirty="0">
                  <a:effectLst/>
                  <a:latin typeface="Century" panose="02040604050505020304" pitchFamily="18" charset="0"/>
                  <a:ea typeface="HG丸ｺﾞｼｯｸM-PRO" panose="020F0600000000000000" pitchFamily="50" charset="-128"/>
                  <a:cs typeface="Times New Roman" panose="02020603050405020304" pitchFamily="18" charset="0"/>
                </a:rPr>
                <a:t>【試験管Ｂ】</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spcAft>
                  <a:spcPts val="0"/>
                </a:spcAft>
              </a:pPr>
              <a:r>
                <a:rPr lang="ja-JP" sz="800" kern="100" dirty="0">
                  <a:effectLst/>
                  <a:latin typeface="Century" panose="02040604050505020304" pitchFamily="18" charset="0"/>
                  <a:ea typeface="HG丸ｺﾞｼｯｸM-PRO" panose="020F0600000000000000" pitchFamily="50" charset="-128"/>
                  <a:cs typeface="Times New Roman" panose="02020603050405020304" pitchFamily="18" charset="0"/>
                </a:rPr>
                <a:t>（町村）</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spcAft>
                  <a:spcPts val="0"/>
                </a:spcAft>
              </a:pPr>
              <a:r>
                <a:rPr lang="en-US" sz="800" kern="100" dirty="0">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6" name="テキスト ボックス 10"/>
            <p:cNvSpPr txBox="1"/>
            <p:nvPr/>
          </p:nvSpPr>
          <p:spPr>
            <a:xfrm>
              <a:off x="4312413" y="5988106"/>
              <a:ext cx="327476" cy="784519"/>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eaVert" wrap="square" lIns="91440" tIns="45720" rIns="91440" bIns="45720" numCol="1" spcCol="0" rtlCol="0" fromWordArt="0" anchor="t" anchorCtr="0" forceAA="0" compatLnSpc="1">
              <a:prstTxWarp prst="textNoShape">
                <a:avLst/>
              </a:prstTxWarp>
              <a:noAutofit/>
            </a:bodyPr>
            <a:lstStyle/>
            <a:p>
              <a:pPr algn="ctr">
                <a:spcAft>
                  <a:spcPts val="0"/>
                </a:spcAft>
              </a:pPr>
              <a:r>
                <a:rPr lang="ja-JP" sz="900" kern="100" dirty="0">
                  <a:effectLst/>
                  <a:ea typeface="ＭＳ ゴシック" panose="020B0609070205080204" pitchFamily="49" charset="-128"/>
                  <a:cs typeface="Times New Roman" panose="02020603050405020304" pitchFamily="18" charset="0"/>
                </a:rPr>
                <a:t>現　在</a:t>
              </a:r>
              <a:endParaRPr lang="ja-JP" sz="1050" kern="100" dirty="0">
                <a:effectLst/>
                <a:ea typeface="ＭＳ 明朝" panose="02020609040205080304" pitchFamily="17" charset="-128"/>
                <a:cs typeface="Times New Roman" panose="02020603050405020304" pitchFamily="18" charset="0"/>
              </a:endParaRPr>
            </a:p>
          </p:txBody>
        </p:sp>
        <p:sp>
          <p:nvSpPr>
            <p:cNvPr id="137" name="テキスト ボックス 11"/>
            <p:cNvSpPr txBox="1"/>
            <p:nvPr/>
          </p:nvSpPr>
          <p:spPr>
            <a:xfrm>
              <a:off x="4326274" y="7084028"/>
              <a:ext cx="339218" cy="709152"/>
            </a:xfrm>
            <a:prstGeom prst="rect">
              <a:avLst/>
            </a:prstGeom>
            <a:solidFill>
              <a:sysClr val="window" lastClr="FFFFFF"/>
            </a:solidFill>
            <a:ln w="6350">
              <a:solidFill>
                <a:prstClr val="black"/>
              </a:solidFill>
            </a:ln>
            <a:effectLst/>
          </p:spPr>
          <p:txBody>
            <a:bodyPr rot="0" spcFirstLastPara="0" vert="eaVert" wrap="square" lIns="91440" tIns="45720" rIns="91440" bIns="45720" numCol="1" spcCol="0" rtlCol="0" fromWordArt="0" anchor="t" anchorCtr="0" forceAA="0" compatLnSpc="1">
              <a:prstTxWarp prst="textNoShape">
                <a:avLst/>
              </a:prstTxWarp>
              <a:noAutofit/>
            </a:bodyPr>
            <a:lstStyle/>
            <a:p>
              <a:pPr algn="ctr" fontAlgn="t">
                <a:spcAft>
                  <a:spcPts val="0"/>
                </a:spcAft>
              </a:pPr>
              <a:r>
                <a:rPr lang="ja-JP" sz="900" kern="100" dirty="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Ｈ</a:t>
              </a:r>
              <a:r>
                <a:rPr lang="en-US" sz="900" kern="100" dirty="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30</a:t>
              </a:r>
              <a:r>
                <a:rPr lang="ja-JP" sz="900" kern="100" dirty="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38" name="テキスト ボックス 120"/>
            <p:cNvSpPr txBox="1"/>
            <p:nvPr/>
          </p:nvSpPr>
          <p:spPr>
            <a:xfrm>
              <a:off x="4643129" y="5995982"/>
              <a:ext cx="2726536" cy="776642"/>
            </a:xfrm>
            <a:prstGeom prst="rect">
              <a:avLst/>
            </a:prstGeom>
            <a:noFill/>
            <a:ln>
              <a:solidFill>
                <a:schemeClr val="accent1"/>
              </a:solidFill>
              <a:prstDash val="dash"/>
            </a:ln>
          </p:spPr>
          <p:txBody>
            <a:bodyPr wrap="square" rtlCol="0">
              <a:noAutofit/>
            </a:bodyPr>
            <a:lstStyle/>
            <a:p>
              <a:pPr>
                <a:spcAft>
                  <a:spcPts val="0"/>
                </a:spcAft>
              </a:pP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容器の高さ（所得）が</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同じ</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でも、</a:t>
              </a:r>
              <a:r>
                <a:rPr lang="ja-JP" altLang="en-US" sz="900" dirty="0" smtClean="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水位（保険料</a:t>
              </a:r>
              <a:endParaRPr lang="en-US" altLang="ja-JP" sz="900" dirty="0" smtClean="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　</a:t>
              </a:r>
              <a:r>
                <a:rPr lang="ja-JP" altLang="en-US" sz="900" dirty="0" smtClean="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率</a:t>
              </a:r>
              <a:r>
                <a:rPr 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が大きく異なる。　　</a:t>
              </a:r>
              <a:endParaRPr 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Aft>
                  <a:spcPts val="0"/>
                </a:spcAft>
              </a:pP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u="sng"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容器が小さい</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（ビーカー</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・試験管＝市町村の規</a:t>
              </a:r>
              <a:endParaRPr lang="en-US" alt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　</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模</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ので</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、水</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が少しでも増えると、水位（</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保険</a:t>
              </a:r>
              <a:endParaRPr lang="en-US" alt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　</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料率）が</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急激に上昇する。</a:t>
              </a:r>
              <a:endParaRPr 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39" name="テキスト ボックス 123"/>
            <p:cNvSpPr txBox="1"/>
            <p:nvPr/>
          </p:nvSpPr>
          <p:spPr>
            <a:xfrm>
              <a:off x="4663046" y="7086611"/>
              <a:ext cx="2706620" cy="709152"/>
            </a:xfrm>
            <a:prstGeom prst="rect">
              <a:avLst/>
            </a:prstGeom>
            <a:noFill/>
            <a:ln>
              <a:solidFill>
                <a:schemeClr val="accent1"/>
              </a:solidFill>
              <a:prstDash val="dash"/>
            </a:ln>
          </p:spPr>
          <p:txBody>
            <a:bodyPr wrap="square" rtlCol="0">
              <a:noAutofit/>
            </a:bodyPr>
            <a:lstStyle/>
            <a:p>
              <a:pPr>
                <a:spcAft>
                  <a:spcPts val="0"/>
                </a:spcAft>
              </a:pP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大きな鍋（北海道）に移すと、水位は同じ</a:t>
              </a:r>
              <a:endParaRPr lang="en-US" alt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同じ</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所得なら保険料は同じ</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水準</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　</a:t>
              </a:r>
              <a:endParaRPr 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a:spcAft>
                  <a:spcPts val="0"/>
                </a:spcAft>
              </a:pP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u="sng"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容器が大きい</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（大きな</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鍋</a:t>
              </a:r>
              <a:r>
                <a:rPr lang="ja-JP" altLang="en-US"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＝北海道</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ので、</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水</a:t>
              </a:r>
              <a:endParaRPr lang="en-US" alt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　</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が多少増えて</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も、水位（保険料率）が</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わずか</a:t>
              </a:r>
              <a:endParaRPr lang="en-US" alt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endParaRPr>
            </a:p>
            <a:p>
              <a:pPr>
                <a:spcAft>
                  <a:spcPts val="0"/>
                </a:spcAft>
              </a:pPr>
              <a:r>
                <a:rPr lang="ja-JP" altLang="en-US" sz="900" dirty="0">
                  <a:solidFill>
                    <a:srgbClr val="000000"/>
                  </a:solidFill>
                  <a:latin typeface="ＭＳ Ｐゴシック" panose="020B0600070205080204" pitchFamily="50" charset="-128"/>
                  <a:ea typeface="HG丸ｺﾞｼｯｸM-PRO" panose="020F0600000000000000" pitchFamily="50" charset="-128"/>
                  <a:cs typeface="Times New Roman" panose="02020603050405020304" pitchFamily="18" charset="0"/>
                </a:rPr>
                <a:t>　</a:t>
              </a:r>
              <a:r>
                <a:rPr lang="ja-JP" sz="900" kern="1200" dirty="0" smtClean="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しか上昇</a:t>
              </a:r>
              <a:r>
                <a:rPr lang="ja-JP" sz="900" kern="1200" dirty="0">
                  <a:solidFill>
                    <a:srgbClr val="000000"/>
                  </a:solidFill>
                  <a:effectLst/>
                  <a:latin typeface="ＭＳ Ｐゴシック" panose="020B0600070205080204" pitchFamily="50" charset="-128"/>
                  <a:ea typeface="HG丸ｺﾞｼｯｸM-PRO" panose="020F0600000000000000" pitchFamily="50" charset="-128"/>
                  <a:cs typeface="Times New Roman" panose="02020603050405020304" pitchFamily="18" charset="0"/>
                </a:rPr>
                <a:t>しない。</a:t>
              </a:r>
              <a:endParaRPr lang="ja-JP" sz="9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140" name="右矢印 139"/>
            <p:cNvSpPr/>
            <p:nvPr/>
          </p:nvSpPr>
          <p:spPr>
            <a:xfrm rot="5400000">
              <a:off x="5805822" y="6828259"/>
              <a:ext cx="197684" cy="239885"/>
            </a:xfrm>
            <a:prstGeom prst="rightArrow">
              <a:avLst>
                <a:gd name="adj1" fmla="val 5000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141" name="テキスト ボックス 16"/>
            <p:cNvSpPr txBox="1"/>
            <p:nvPr/>
          </p:nvSpPr>
          <p:spPr>
            <a:xfrm>
              <a:off x="4505675" y="6729094"/>
              <a:ext cx="1146810" cy="412750"/>
            </a:xfrm>
            <a:prstGeom prst="rect">
              <a:avLst/>
            </a:prstGeom>
            <a:noFill/>
            <a:ln w="6350">
              <a:no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900" kern="100" dirty="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＜保険料平準化＞</a:t>
              </a:r>
              <a:endParaRPr lang="ja-JP" sz="105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2" name="テキスト ボックス 14"/>
            <p:cNvSpPr txBox="1"/>
            <p:nvPr/>
          </p:nvSpPr>
          <p:spPr>
            <a:xfrm>
              <a:off x="6110335" y="6737230"/>
              <a:ext cx="1146810" cy="412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900" kern="100" dirty="0">
                  <a:solidFill>
                    <a:srgbClr val="FF0000"/>
                  </a:solidFill>
                  <a:effectLst/>
                  <a:ea typeface="ＭＳ ゴシック" panose="020B0609070205080204" pitchFamily="49" charset="-128"/>
                  <a:cs typeface="Times New Roman" panose="02020603050405020304" pitchFamily="18" charset="0"/>
                </a:rPr>
                <a:t>＜リスクの分散＞</a:t>
              </a:r>
              <a:endParaRPr lang="ja-JP" sz="1050" kern="100" dirty="0">
                <a:solidFill>
                  <a:srgbClr val="FF0000"/>
                </a:solidFill>
                <a:effectLst/>
                <a:ea typeface="ＭＳ 明朝" panose="02020609040205080304" pitchFamily="17" charset="-128"/>
                <a:cs typeface="Times New Roman" panose="02020603050405020304" pitchFamily="18" charset="0"/>
              </a:endParaRPr>
            </a:p>
          </p:txBody>
        </p:sp>
      </p:grpSp>
      <p:sp>
        <p:nvSpPr>
          <p:cNvPr id="145" name="テキスト ボックス 72"/>
          <p:cNvSpPr txBox="1"/>
          <p:nvPr/>
        </p:nvSpPr>
        <p:spPr>
          <a:xfrm>
            <a:off x="251427" y="5316555"/>
            <a:ext cx="2669115" cy="3191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700"/>
              </a:lnSpc>
              <a:spcAft>
                <a:spcPts val="0"/>
              </a:spcAft>
            </a:pPr>
            <a:r>
              <a:rPr lang="en-US" altLang="ja-JP" sz="1400" b="1"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1400" b="1"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市町村と道の</a:t>
            </a:r>
            <a:r>
              <a:rPr lang="ja-JP" sz="1400" b="1"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新たな</a:t>
            </a:r>
            <a:r>
              <a:rPr lang="ja-JP" altLang="en-US" sz="1400" b="1"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役割分担</a:t>
            </a:r>
            <a:r>
              <a:rPr lang="ja-JP" sz="1400" b="1" kern="100" dirty="0" smtClean="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147" name="グループ化 146"/>
          <p:cNvGrpSpPr/>
          <p:nvPr/>
        </p:nvGrpSpPr>
        <p:grpSpPr>
          <a:xfrm>
            <a:off x="2072039" y="5673394"/>
            <a:ext cx="3558895" cy="1714327"/>
            <a:chOff x="-379094" y="211461"/>
            <a:chExt cx="3558895" cy="1714327"/>
          </a:xfrm>
        </p:grpSpPr>
        <p:sp>
          <p:nvSpPr>
            <p:cNvPr id="152" name="正方形/長方形 151"/>
            <p:cNvSpPr/>
            <p:nvPr/>
          </p:nvSpPr>
          <p:spPr>
            <a:xfrm>
              <a:off x="1920122" y="211461"/>
              <a:ext cx="1230442" cy="372535"/>
            </a:xfrm>
            <a:prstGeom prst="rect">
              <a:avLst/>
            </a:prstGeom>
            <a:solidFill>
              <a:srgbClr val="BCF556"/>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9530" tIns="0" rIns="9953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300" b="1" dirty="0" smtClean="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道</a:t>
              </a:r>
              <a:endParaRPr lang="ja-JP" altLang="en-US" sz="130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3" name="テキスト ボックス 5"/>
            <p:cNvSpPr txBox="1"/>
            <p:nvPr/>
          </p:nvSpPr>
          <p:spPr>
            <a:xfrm>
              <a:off x="670865" y="344472"/>
              <a:ext cx="1154731" cy="518422"/>
            </a:xfrm>
            <a:prstGeom prst="rect">
              <a:avLst/>
            </a:prstGeom>
            <a:noFill/>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新</a:t>
              </a:r>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5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納付</a:t>
              </a:r>
              <a:r>
                <a:rPr lang="ja-JP" altLang="en-US" sz="1050" b="1"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金</a:t>
              </a: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を道へ納める</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4" name="下カーブ矢印 153"/>
            <p:cNvSpPr/>
            <p:nvPr/>
          </p:nvSpPr>
          <p:spPr>
            <a:xfrm rot="8492991">
              <a:off x="1449023" y="1260224"/>
              <a:ext cx="1483708" cy="551684"/>
            </a:xfrm>
            <a:prstGeom prst="curvedDownArrow">
              <a:avLst>
                <a:gd name="adj1" fmla="val 25000"/>
                <a:gd name="adj2" fmla="val 79369"/>
                <a:gd name="adj3" fmla="val 32772"/>
              </a:avLst>
            </a:prstGeom>
            <a:solidFill>
              <a:schemeClr val="tx2">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99530" tIns="49765" rIns="99530" bIns="49765"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solidFill>
                  <a:schemeClr val="tx1"/>
                </a:solidFill>
              </a:endParaRPr>
            </a:p>
          </p:txBody>
        </p:sp>
        <p:pic>
          <p:nvPicPr>
            <p:cNvPr id="155" name="図 154"/>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0305480">
              <a:off x="1204223" y="1121778"/>
              <a:ext cx="1077346" cy="229595"/>
            </a:xfrm>
            <a:prstGeom prst="rect">
              <a:avLst/>
            </a:prstGeom>
          </p:spPr>
        </p:pic>
        <p:pic>
          <p:nvPicPr>
            <p:cNvPr id="156" name="図 155"/>
            <p:cNvPicPr>
              <a:picLocks noChangeAspect="1"/>
            </p:cNvPicPr>
            <p:nvPr/>
          </p:nvPicPr>
          <p:blipFill>
            <a:blip r:embed="rId3"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0786169">
              <a:off x="764712" y="930854"/>
              <a:ext cx="1142171" cy="229189"/>
            </a:xfrm>
            <a:prstGeom prst="rect">
              <a:avLst/>
            </a:prstGeom>
          </p:spPr>
        </p:pic>
        <p:pic>
          <p:nvPicPr>
            <p:cNvPr id="157" name="図 156"/>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rot="21314990">
              <a:off x="678180" y="643963"/>
              <a:ext cx="1032863" cy="196810"/>
            </a:xfrm>
            <a:prstGeom prst="rect">
              <a:avLst/>
            </a:prstGeom>
          </p:spPr>
        </p:pic>
        <p:sp>
          <p:nvSpPr>
            <p:cNvPr id="158" name="テキスト ボックス 14"/>
            <p:cNvSpPr txBox="1"/>
            <p:nvPr/>
          </p:nvSpPr>
          <p:spPr>
            <a:xfrm>
              <a:off x="2003784" y="1205319"/>
              <a:ext cx="1176017" cy="562179"/>
            </a:xfrm>
            <a:prstGeom prst="rect">
              <a:avLst/>
            </a:prstGeom>
            <a:noFill/>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新</a:t>
              </a:r>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保険給付の費用</a:t>
              </a: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を市町村へ</a:t>
              </a:r>
              <a:r>
                <a:rPr lang="ja-JP" altLang="en-US"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交付</a:t>
              </a: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する</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9" name="円/楕円 158"/>
            <p:cNvSpPr/>
            <p:nvPr/>
          </p:nvSpPr>
          <p:spPr>
            <a:xfrm>
              <a:off x="-363899" y="509563"/>
              <a:ext cx="921498" cy="477210"/>
            </a:xfrm>
            <a:prstGeom prst="ellipse">
              <a:avLst/>
            </a:prstGeom>
            <a:solidFill>
              <a:srgbClr val="FFFF66"/>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30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市町村</a:t>
              </a:r>
            </a:p>
          </p:txBody>
        </p:sp>
        <p:sp>
          <p:nvSpPr>
            <p:cNvPr id="160" name="円/楕円 159"/>
            <p:cNvSpPr/>
            <p:nvPr/>
          </p:nvSpPr>
          <p:spPr>
            <a:xfrm>
              <a:off x="-379094" y="1098373"/>
              <a:ext cx="921498" cy="477210"/>
            </a:xfrm>
            <a:prstGeom prst="ellipse">
              <a:avLst/>
            </a:prstGeom>
            <a:solidFill>
              <a:srgbClr val="FFFF66"/>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30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市町村</a:t>
              </a:r>
            </a:p>
          </p:txBody>
        </p:sp>
        <p:sp>
          <p:nvSpPr>
            <p:cNvPr id="161" name="円/楕円 160"/>
            <p:cNvSpPr/>
            <p:nvPr/>
          </p:nvSpPr>
          <p:spPr>
            <a:xfrm>
              <a:off x="434910" y="1448578"/>
              <a:ext cx="921498" cy="477210"/>
            </a:xfrm>
            <a:prstGeom prst="ellipse">
              <a:avLst/>
            </a:prstGeom>
            <a:solidFill>
              <a:srgbClr val="FFFF66"/>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30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市町村</a:t>
              </a:r>
            </a:p>
          </p:txBody>
        </p:sp>
      </p:grpSp>
      <p:sp>
        <p:nvSpPr>
          <p:cNvPr id="162" name="テキスト ボックス 14"/>
          <p:cNvSpPr txBox="1"/>
          <p:nvPr/>
        </p:nvSpPr>
        <p:spPr>
          <a:xfrm>
            <a:off x="4301859" y="6025303"/>
            <a:ext cx="1393426" cy="336118"/>
          </a:xfrm>
          <a:prstGeom prst="rect">
            <a:avLst/>
          </a:prstGeom>
          <a:noFill/>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新</a:t>
            </a:r>
            <a:r>
              <a:rPr lang="en-US" altLang="ja-JP" sz="1000" b="1" dirty="0" smtClean="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運営方針の策定</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7" name="正方形/長方形 6"/>
          <p:cNvSpPr/>
          <p:nvPr/>
        </p:nvSpPr>
        <p:spPr>
          <a:xfrm>
            <a:off x="402588" y="5925431"/>
            <a:ext cx="1629308" cy="147415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900" dirty="0" smtClean="0">
              <a:solidFill>
                <a:schemeClr val="tx1"/>
              </a:solidFill>
              <a:latin typeface="ＡＲＰ丸ゴシック体Ｍ" panose="020B0600010101010101" pitchFamily="50" charset="-128"/>
              <a:ea typeface="ＡＲＰ丸ゴシック体Ｍ" panose="020B0600010101010101" pitchFamily="50" charset="-128"/>
            </a:endParaRPr>
          </a:p>
          <a:p>
            <a:r>
              <a:rPr lang="ja-JP" altLang="en-US" sz="1000" b="1" dirty="0" smtClean="0">
                <a:solidFill>
                  <a:schemeClr val="tx1"/>
                </a:solidFill>
                <a:latin typeface="+mn-ea"/>
              </a:rPr>
              <a:t>これまでどおり、身近な窓口として、</a:t>
            </a:r>
            <a:endParaRPr lang="en-US" altLang="ja-JP" sz="1000" b="1" dirty="0" smtClean="0">
              <a:solidFill>
                <a:schemeClr val="tx1"/>
              </a:solidFill>
              <a:latin typeface="+mn-ea"/>
            </a:endParaRPr>
          </a:p>
          <a:p>
            <a:r>
              <a:rPr lang="ja-JP" altLang="en-US" sz="1000" b="1" dirty="0" smtClean="0">
                <a:solidFill>
                  <a:schemeClr val="tx1"/>
                </a:solidFill>
                <a:latin typeface="+mn-ea"/>
              </a:rPr>
              <a:t>●保険料の決定・徴収</a:t>
            </a:r>
            <a:endParaRPr lang="en-US" altLang="ja-JP" sz="1000" b="1" dirty="0" smtClean="0">
              <a:solidFill>
                <a:schemeClr val="tx1"/>
              </a:solidFill>
              <a:latin typeface="+mn-ea"/>
            </a:endParaRPr>
          </a:p>
          <a:p>
            <a:r>
              <a:rPr lang="ja-JP" altLang="en-US" sz="1000" b="1" dirty="0" smtClean="0">
                <a:solidFill>
                  <a:schemeClr val="tx1"/>
                </a:solidFill>
                <a:latin typeface="+mn-ea"/>
              </a:rPr>
              <a:t>●資格管理（保険証の　　</a:t>
            </a:r>
            <a:endParaRPr lang="en-US" altLang="ja-JP" sz="1000" b="1" dirty="0" smtClean="0">
              <a:solidFill>
                <a:schemeClr val="tx1"/>
              </a:solidFill>
              <a:latin typeface="+mn-ea"/>
            </a:endParaRPr>
          </a:p>
          <a:p>
            <a:r>
              <a:rPr lang="ja-JP" altLang="en-US" sz="1000" b="1" dirty="0">
                <a:solidFill>
                  <a:schemeClr val="tx1"/>
                </a:solidFill>
                <a:latin typeface="+mn-ea"/>
              </a:rPr>
              <a:t>　</a:t>
            </a:r>
            <a:r>
              <a:rPr lang="ja-JP" altLang="en-US" sz="1000" b="1" dirty="0" smtClean="0">
                <a:solidFill>
                  <a:schemeClr val="tx1"/>
                </a:solidFill>
                <a:latin typeface="+mn-ea"/>
              </a:rPr>
              <a:t>発行など）</a:t>
            </a:r>
            <a:endParaRPr lang="en-US" altLang="ja-JP" sz="1000" b="1" dirty="0" smtClean="0">
              <a:solidFill>
                <a:schemeClr val="tx1"/>
              </a:solidFill>
              <a:latin typeface="+mn-ea"/>
            </a:endParaRPr>
          </a:p>
          <a:p>
            <a:r>
              <a:rPr lang="ja-JP" altLang="en-US" sz="1000" b="1" dirty="0" smtClean="0">
                <a:solidFill>
                  <a:schemeClr val="tx1"/>
                </a:solidFill>
                <a:latin typeface="+mn-ea"/>
              </a:rPr>
              <a:t>●</a:t>
            </a:r>
            <a:r>
              <a:rPr lang="ja-JP" altLang="en-US" sz="1000" b="1" dirty="0">
                <a:solidFill>
                  <a:schemeClr val="tx1"/>
                </a:solidFill>
                <a:latin typeface="+mn-ea"/>
              </a:rPr>
              <a:t>医療</a:t>
            </a:r>
            <a:r>
              <a:rPr lang="ja-JP" altLang="en-US" sz="1000" b="1" dirty="0" smtClean="0">
                <a:solidFill>
                  <a:schemeClr val="tx1"/>
                </a:solidFill>
                <a:latin typeface="+mn-ea"/>
              </a:rPr>
              <a:t>給付の決定・支給</a:t>
            </a:r>
            <a:endParaRPr lang="en-US" altLang="ja-JP" sz="1000" b="1" dirty="0" smtClean="0">
              <a:solidFill>
                <a:schemeClr val="tx1"/>
              </a:solidFill>
              <a:latin typeface="+mn-ea"/>
            </a:endParaRPr>
          </a:p>
          <a:p>
            <a:r>
              <a:rPr lang="ja-JP" altLang="en-US" sz="1000" b="1" dirty="0" smtClean="0">
                <a:solidFill>
                  <a:schemeClr val="tx1"/>
                </a:solidFill>
                <a:latin typeface="+mn-ea"/>
              </a:rPr>
              <a:t>●きめ細かい保健事業　</a:t>
            </a:r>
            <a:endParaRPr lang="en-US" altLang="ja-JP" sz="1000" b="1" dirty="0" smtClean="0">
              <a:solidFill>
                <a:schemeClr val="tx1"/>
              </a:solidFill>
              <a:latin typeface="+mn-ea"/>
            </a:endParaRPr>
          </a:p>
          <a:p>
            <a:r>
              <a:rPr lang="ja-JP" altLang="en-US" sz="1000" b="1" dirty="0" smtClean="0">
                <a:solidFill>
                  <a:schemeClr val="tx1"/>
                </a:solidFill>
                <a:latin typeface="+mn-ea"/>
              </a:rPr>
              <a:t>などを行う</a:t>
            </a:r>
            <a:r>
              <a:rPr lang="ja-JP" altLang="en-US" sz="1000" b="1" dirty="0">
                <a:solidFill>
                  <a:schemeClr val="tx1"/>
                </a:solidFill>
                <a:latin typeface="+mn-ea"/>
              </a:rPr>
              <a:t>。</a:t>
            </a:r>
            <a:endParaRPr lang="en-US" altLang="ja-JP" sz="1000" b="1" dirty="0" smtClean="0">
              <a:solidFill>
                <a:schemeClr val="tx1"/>
              </a:solidFill>
              <a:latin typeface="+mn-ea"/>
            </a:endParaRPr>
          </a:p>
          <a:p>
            <a:endParaRPr kumimoji="1" lang="ja-JP" altLang="en-US" sz="900" b="1" dirty="0">
              <a:solidFill>
                <a:schemeClr val="tx1"/>
              </a:solidFill>
              <a:latin typeface="ＡＲＰ丸ゴシック体Ｍ" panose="020B0600010101010101" pitchFamily="50" charset="-128"/>
              <a:ea typeface="ＡＲＰ丸ゴシック体Ｍ" panose="020B0600010101010101" pitchFamily="50" charset="-128"/>
            </a:endParaRPr>
          </a:p>
        </p:txBody>
      </p:sp>
      <p:sp>
        <p:nvSpPr>
          <p:cNvPr id="151" name="テキスト ボックス 5"/>
          <p:cNvSpPr txBox="1"/>
          <p:nvPr/>
        </p:nvSpPr>
        <p:spPr>
          <a:xfrm>
            <a:off x="701582" y="5739905"/>
            <a:ext cx="1023373" cy="276927"/>
          </a:xfrm>
          <a:prstGeom prst="rect">
            <a:avLst/>
          </a:prstGeom>
          <a:solidFill>
            <a:srgbClr val="FFFF66"/>
          </a:solidFill>
          <a:ln w="6350">
            <a:solidFill>
              <a:schemeClr val="tx1"/>
            </a:solidFill>
          </a:ln>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市町村の役割</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46" name="正方形/長方形 145"/>
          <p:cNvSpPr/>
          <p:nvPr/>
        </p:nvSpPr>
        <p:spPr>
          <a:xfrm>
            <a:off x="5695284" y="5894012"/>
            <a:ext cx="1601569" cy="1541701"/>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900" dirty="0" smtClean="0">
              <a:solidFill>
                <a:schemeClr val="tx1"/>
              </a:solidFill>
              <a:latin typeface="ＡＲＰ丸ゴシック体Ｍ" panose="020B0600010101010101" pitchFamily="50" charset="-128"/>
              <a:ea typeface="ＡＲＰ丸ゴシック体Ｍ" panose="020B0600010101010101" pitchFamily="50" charset="-128"/>
            </a:endParaRPr>
          </a:p>
          <a:p>
            <a:r>
              <a:rPr kumimoji="1" lang="ja-JP" altLang="en-US" sz="1000" b="1" dirty="0" smtClean="0">
                <a:solidFill>
                  <a:schemeClr val="tx1"/>
                </a:solidFill>
                <a:latin typeface="+mn-ea"/>
              </a:rPr>
              <a:t>新たに国保の運営に加わり、安定的な財政運営の中心となり、</a:t>
            </a:r>
            <a:endParaRPr kumimoji="1" lang="en-US" altLang="ja-JP" sz="1000" b="1" dirty="0" smtClean="0">
              <a:solidFill>
                <a:schemeClr val="tx1"/>
              </a:solidFill>
              <a:latin typeface="+mn-ea"/>
            </a:endParaRPr>
          </a:p>
          <a:p>
            <a:r>
              <a:rPr lang="en-US" altLang="ja-JP" sz="1000" b="1" dirty="0" smtClean="0">
                <a:solidFill>
                  <a:srgbClr val="FF0000"/>
                </a:solidFill>
                <a:latin typeface="+mn-ea"/>
              </a:rPr>
              <a:t>【</a:t>
            </a:r>
            <a:r>
              <a:rPr lang="ja-JP" altLang="en-US" sz="1000" b="1" dirty="0" smtClean="0">
                <a:solidFill>
                  <a:srgbClr val="FF0000"/>
                </a:solidFill>
                <a:latin typeface="+mn-ea"/>
              </a:rPr>
              <a:t>新</a:t>
            </a:r>
            <a:r>
              <a:rPr lang="en-US" altLang="ja-JP" sz="1000" b="1" dirty="0" smtClean="0">
                <a:solidFill>
                  <a:srgbClr val="FF0000"/>
                </a:solidFill>
                <a:latin typeface="+mn-ea"/>
              </a:rPr>
              <a:t>】</a:t>
            </a:r>
            <a:r>
              <a:rPr lang="ja-JP" altLang="en-US" sz="1000" b="1" dirty="0" smtClean="0">
                <a:solidFill>
                  <a:schemeClr val="tx1"/>
                </a:solidFill>
                <a:latin typeface="+mn-ea"/>
              </a:rPr>
              <a:t>市町村ごとの標準保　</a:t>
            </a:r>
            <a:endParaRPr lang="en-US" altLang="ja-JP" sz="1000" b="1" dirty="0" smtClean="0">
              <a:solidFill>
                <a:schemeClr val="tx1"/>
              </a:solidFill>
              <a:latin typeface="+mn-ea"/>
            </a:endParaRPr>
          </a:p>
          <a:p>
            <a:r>
              <a:rPr lang="ja-JP" altLang="en-US" sz="1000" b="1" dirty="0">
                <a:solidFill>
                  <a:schemeClr val="tx1"/>
                </a:solidFill>
                <a:latin typeface="+mn-ea"/>
              </a:rPr>
              <a:t>　</a:t>
            </a:r>
            <a:r>
              <a:rPr lang="ja-JP" altLang="en-US" sz="1000" b="1" dirty="0" smtClean="0">
                <a:solidFill>
                  <a:schemeClr val="tx1"/>
                </a:solidFill>
                <a:latin typeface="+mn-ea"/>
              </a:rPr>
              <a:t>　険料率を算定・公表</a:t>
            </a:r>
            <a:endParaRPr lang="en-US" altLang="ja-JP" sz="1000" b="1" dirty="0" smtClean="0">
              <a:solidFill>
                <a:schemeClr val="tx1"/>
              </a:solidFill>
              <a:latin typeface="+mn-ea"/>
            </a:endParaRPr>
          </a:p>
          <a:p>
            <a:r>
              <a:rPr kumimoji="1" lang="en-US" altLang="ja-JP" sz="1000" b="1" dirty="0" smtClean="0">
                <a:solidFill>
                  <a:srgbClr val="FF0000"/>
                </a:solidFill>
                <a:latin typeface="+mn-ea"/>
              </a:rPr>
              <a:t>【</a:t>
            </a:r>
            <a:r>
              <a:rPr kumimoji="1" lang="ja-JP" altLang="en-US" sz="1000" b="1" dirty="0" smtClean="0">
                <a:solidFill>
                  <a:srgbClr val="FF0000"/>
                </a:solidFill>
                <a:latin typeface="+mn-ea"/>
              </a:rPr>
              <a:t>新</a:t>
            </a:r>
            <a:r>
              <a:rPr kumimoji="1" lang="en-US" altLang="ja-JP" sz="1000" b="1" dirty="0" smtClean="0">
                <a:solidFill>
                  <a:srgbClr val="FF0000"/>
                </a:solidFill>
                <a:latin typeface="+mn-ea"/>
              </a:rPr>
              <a:t>】</a:t>
            </a:r>
            <a:r>
              <a:rPr kumimoji="1" lang="ja-JP" altLang="en-US" sz="1000" b="1" dirty="0" smtClean="0">
                <a:solidFill>
                  <a:schemeClr val="tx1"/>
                </a:solidFill>
                <a:latin typeface="+mn-ea"/>
              </a:rPr>
              <a:t>事務の効率化・標準</a:t>
            </a:r>
            <a:endParaRPr kumimoji="1" lang="en-US" altLang="ja-JP" sz="1000" b="1" dirty="0" smtClean="0">
              <a:solidFill>
                <a:schemeClr val="tx1"/>
              </a:solidFill>
              <a:latin typeface="+mn-ea"/>
            </a:endParaRPr>
          </a:p>
          <a:p>
            <a:r>
              <a:rPr lang="ja-JP" altLang="en-US" sz="1000" b="1" dirty="0">
                <a:solidFill>
                  <a:schemeClr val="tx1"/>
                </a:solidFill>
                <a:latin typeface="+mn-ea"/>
              </a:rPr>
              <a:t>　</a:t>
            </a:r>
            <a:r>
              <a:rPr lang="ja-JP" altLang="en-US" sz="1000" b="1" dirty="0" smtClean="0">
                <a:solidFill>
                  <a:schemeClr val="tx1"/>
                </a:solidFill>
                <a:latin typeface="+mn-ea"/>
              </a:rPr>
              <a:t>　</a:t>
            </a:r>
            <a:r>
              <a:rPr kumimoji="1" lang="ja-JP" altLang="en-US" sz="1000" b="1" dirty="0" smtClean="0">
                <a:solidFill>
                  <a:schemeClr val="tx1"/>
                </a:solidFill>
                <a:latin typeface="+mn-ea"/>
              </a:rPr>
              <a:t>化・広域化の推進</a:t>
            </a:r>
            <a:endParaRPr kumimoji="1" lang="en-US" altLang="ja-JP" sz="1000" b="1" dirty="0" smtClean="0">
              <a:solidFill>
                <a:schemeClr val="tx1"/>
              </a:solidFill>
              <a:latin typeface="+mn-ea"/>
            </a:endParaRPr>
          </a:p>
          <a:p>
            <a:r>
              <a:rPr lang="ja-JP" altLang="en-US" sz="1000" b="1" dirty="0" smtClean="0">
                <a:solidFill>
                  <a:schemeClr val="tx1"/>
                </a:solidFill>
                <a:latin typeface="+mn-ea"/>
              </a:rPr>
              <a:t>などを行う</a:t>
            </a:r>
            <a:r>
              <a:rPr lang="ja-JP" altLang="en-US" sz="1000" b="1" dirty="0">
                <a:solidFill>
                  <a:schemeClr val="tx1"/>
                </a:solidFill>
                <a:latin typeface="+mn-ea"/>
              </a:rPr>
              <a:t>。</a:t>
            </a:r>
            <a:endParaRPr kumimoji="1" lang="en-US" altLang="ja-JP" sz="1000" b="1" dirty="0" smtClean="0">
              <a:solidFill>
                <a:schemeClr val="tx1"/>
              </a:solidFill>
              <a:latin typeface="+mn-ea"/>
            </a:endParaRPr>
          </a:p>
          <a:p>
            <a:endParaRPr kumimoji="1" lang="ja-JP" altLang="en-US" sz="1000" b="1" dirty="0">
              <a:solidFill>
                <a:schemeClr val="tx1"/>
              </a:solidFill>
              <a:latin typeface="ＡＲＰ丸ゴシック体Ｍ" panose="020B0600010101010101" pitchFamily="50" charset="-128"/>
              <a:ea typeface="ＡＲＰ丸ゴシック体Ｍ" panose="020B0600010101010101" pitchFamily="50" charset="-128"/>
            </a:endParaRPr>
          </a:p>
        </p:txBody>
      </p:sp>
      <p:sp>
        <p:nvSpPr>
          <p:cNvPr id="149" name="テキスト ボックス 5"/>
          <p:cNvSpPr txBox="1"/>
          <p:nvPr/>
        </p:nvSpPr>
        <p:spPr>
          <a:xfrm>
            <a:off x="6099460" y="5768394"/>
            <a:ext cx="797751" cy="248438"/>
          </a:xfrm>
          <a:prstGeom prst="rect">
            <a:avLst/>
          </a:prstGeom>
          <a:solidFill>
            <a:srgbClr val="BCF556"/>
          </a:solidFill>
          <a:ln w="6350">
            <a:solidFill>
              <a:schemeClr val="tx1"/>
            </a:solidFill>
          </a:ln>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道の役割</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grpSp>
        <p:nvGrpSpPr>
          <p:cNvPr id="3" name="グループ化 2"/>
          <p:cNvGrpSpPr/>
          <p:nvPr/>
        </p:nvGrpSpPr>
        <p:grpSpPr>
          <a:xfrm>
            <a:off x="240962" y="201644"/>
            <a:ext cx="7055891" cy="4987079"/>
            <a:chOff x="240962" y="201644"/>
            <a:chExt cx="7055891" cy="4987079"/>
          </a:xfrm>
        </p:grpSpPr>
        <p:sp>
          <p:nvSpPr>
            <p:cNvPr id="26" name="角丸四角形 25"/>
            <p:cNvSpPr/>
            <p:nvPr/>
          </p:nvSpPr>
          <p:spPr>
            <a:xfrm>
              <a:off x="274638" y="546100"/>
              <a:ext cx="6782593" cy="1036784"/>
            </a:xfrm>
            <a:prstGeom prst="roundRect">
              <a:avLst/>
            </a:prstGeom>
            <a:noFill/>
            <a:ln w="57150" cmpd="thickThin">
              <a:solidFill>
                <a:srgbClr val="2EA7E0"/>
              </a:solidFill>
            </a:ln>
          </p:spPr>
          <p:style>
            <a:lnRef idx="2">
              <a:schemeClr val="accent1">
                <a:shade val="50000"/>
              </a:schemeClr>
            </a:lnRef>
            <a:fillRef idx="1">
              <a:schemeClr val="accent1"/>
            </a:fillRef>
            <a:effectRef idx="0">
              <a:schemeClr val="accent1"/>
            </a:effectRef>
            <a:fontRef idx="minor">
              <a:schemeClr val="lt1"/>
            </a:fontRef>
          </p:style>
          <p:txBody>
            <a:bodyPr lIns="91429" tIns="45715" rIns="91429" bIns="45715" rtlCol="0" anchor="ctr"/>
            <a:lstStyle/>
            <a:p>
              <a:pPr algn="ctr"/>
              <a:endParaRPr lang="ja-JP" altLang="en-US">
                <a:solidFill>
                  <a:schemeClr val="tx1"/>
                </a:solidFill>
              </a:endParaRPr>
            </a:p>
          </p:txBody>
        </p:sp>
        <p:sp>
          <p:nvSpPr>
            <p:cNvPr id="31" name="テキスト ボックス 48"/>
            <p:cNvSpPr txBox="1"/>
            <p:nvPr/>
          </p:nvSpPr>
          <p:spPr>
            <a:xfrm>
              <a:off x="1010842" y="682398"/>
              <a:ext cx="5241527" cy="4857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indent="1689100">
                <a:spcAft>
                  <a:spcPts val="0"/>
                </a:spcAft>
              </a:pPr>
              <a:r>
                <a:rPr lang="ja-JP" sz="1800" kern="100" dirty="0">
                  <a:solidFill>
                    <a:srgbClr val="002060"/>
                  </a:solidFill>
                  <a:effectLst/>
                  <a:ea typeface="メイリオ" panose="020B0604030504040204" pitchFamily="50" charset="-128"/>
                  <a:cs typeface="Times New Roman" panose="02020603050405020304" pitchFamily="18" charset="0"/>
                </a:rPr>
                <a:t>新たな国保制度が始まります</a:t>
              </a:r>
              <a:endParaRPr lang="ja-JP" sz="1800" kern="100" dirty="0">
                <a:effectLst/>
                <a:ea typeface="ＭＳ 明朝" panose="02020609040205080304" pitchFamily="17" charset="-128"/>
                <a:cs typeface="Times New Roman" panose="02020603050405020304" pitchFamily="18" charset="0"/>
              </a:endParaRPr>
            </a:p>
          </p:txBody>
        </p:sp>
        <p:sp>
          <p:nvSpPr>
            <p:cNvPr id="32" name="テキスト ボックス 47"/>
            <p:cNvSpPr txBox="1"/>
            <p:nvPr/>
          </p:nvSpPr>
          <p:spPr>
            <a:xfrm>
              <a:off x="402587" y="1215032"/>
              <a:ext cx="5630069" cy="333986"/>
            </a:xfrm>
            <a:prstGeom prst="rect">
              <a:avLst/>
            </a:prstGeom>
            <a:noFill/>
            <a:ln>
              <a:noFill/>
            </a:ln>
            <a:effectLst/>
          </p:spPr>
          <p:txBody>
            <a:bodyPr rot="0" spcFirstLastPara="0" vert="horz" wrap="square" lIns="74295" tIns="8890" rIns="74295" bIns="8890" numCol="1" spcCol="0" rtlCol="0" fromWordArt="0" anchor="t" anchorCtr="0" forceAA="0" compatLnSpc="1">
              <a:prstTxWarp prst="textNoShape">
                <a:avLst/>
              </a:prstTxWarp>
              <a:noAutofit/>
              <a:scene3d>
                <a:camera prst="orthographicFront"/>
                <a:lightRig rig="soft" dir="t">
                  <a:rot lat="0" lon="0" rev="15600000"/>
                </a:lightRig>
              </a:scene3d>
              <a:sp3d extrusionH="57150" prstMaterial="softEdge">
                <a:bevelT w="25400" h="38100"/>
              </a:sp3d>
            </a:bodyPr>
            <a:lstStyle/>
            <a:p>
              <a:pPr algn="ctr">
                <a:lnSpc>
                  <a:spcPts val="2400"/>
                </a:lnSpc>
                <a:spcAft>
                  <a:spcPts val="0"/>
                </a:spcAft>
              </a:pPr>
              <a:r>
                <a:rPr lang="ja-JP" sz="3200" b="1" kern="100" dirty="0">
                  <a:ln/>
                  <a:solidFill>
                    <a:schemeClr val="tx2">
                      <a:lumMod val="75000"/>
                    </a:schemeClr>
                  </a:solidFill>
                  <a:latin typeface="Century" panose="02040604050505020304" pitchFamily="18" charset="0"/>
                  <a:ea typeface="メイリオ" panose="020B0604030504040204" pitchFamily="50" charset="-128"/>
                  <a:cs typeface="Times New Roman" panose="02020603050405020304" pitchFamily="18" charset="0"/>
                </a:rPr>
                <a:t>道民みんなで</a:t>
              </a:r>
              <a:r>
                <a:rPr lang="ja-JP" sz="3200" b="1" kern="100" dirty="0" smtClean="0">
                  <a:ln/>
                  <a:solidFill>
                    <a:schemeClr val="tx2">
                      <a:lumMod val="75000"/>
                    </a:schemeClr>
                  </a:solidFill>
                  <a:latin typeface="Century" panose="02040604050505020304" pitchFamily="18" charset="0"/>
                  <a:ea typeface="メイリオ" panose="020B0604030504040204" pitchFamily="50" charset="-128"/>
                  <a:cs typeface="Times New Roman" panose="02020603050405020304" pitchFamily="18" charset="0"/>
                </a:rPr>
                <a:t>国保を支えます</a:t>
              </a:r>
              <a:endParaRPr lang="ja-JP" sz="3200" b="1" kern="100" dirty="0">
                <a:ln/>
                <a:solidFill>
                  <a:schemeClr val="tx2">
                    <a:lumMod val="75000"/>
                  </a:schemeClr>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33" name="角丸四角形 32"/>
            <p:cNvSpPr/>
            <p:nvPr/>
          </p:nvSpPr>
          <p:spPr>
            <a:xfrm>
              <a:off x="246619" y="1724757"/>
              <a:ext cx="7050234" cy="813406"/>
            </a:xfrm>
            <a:prstGeom prst="roundRect">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t" anchorCtr="0" forceAA="0" compatLnSpc="1">
              <a:prstTxWarp prst="textNoShape">
                <a:avLst/>
              </a:prstTxWarp>
              <a:noAutofit/>
            </a:bodyPr>
            <a:lstStyle/>
            <a:p>
              <a:r>
                <a:rPr lang="ja-JP" altLang="ja-JP" sz="1400" b="1" dirty="0">
                  <a:solidFill>
                    <a:schemeClr val="tx1"/>
                  </a:solidFill>
                </a:rPr>
                <a:t>○　</a:t>
              </a:r>
              <a:r>
                <a:rPr lang="ja-JP" altLang="ja-JP" sz="1400" b="1" dirty="0" smtClean="0">
                  <a:solidFill>
                    <a:schemeClr val="tx1"/>
                  </a:solidFill>
                </a:rPr>
                <a:t>道民の</a:t>
              </a:r>
              <a:r>
                <a:rPr lang="en-US" altLang="ja-JP" sz="1400" b="1" dirty="0" smtClean="0">
                  <a:solidFill>
                    <a:schemeClr val="tx1"/>
                  </a:solidFill>
                </a:rPr>
                <a:t>1/4</a:t>
              </a:r>
              <a:r>
                <a:rPr lang="ja-JP" altLang="ja-JP" sz="1400" b="1" dirty="0" smtClean="0">
                  <a:solidFill>
                    <a:schemeClr val="tx1"/>
                  </a:solidFill>
                </a:rPr>
                <a:t>が</a:t>
              </a:r>
              <a:r>
                <a:rPr lang="ja-JP" altLang="ja-JP" sz="1400" b="1" dirty="0">
                  <a:solidFill>
                    <a:schemeClr val="tx1"/>
                  </a:solidFill>
                </a:rPr>
                <a:t>加入する</a:t>
              </a:r>
              <a:r>
                <a:rPr lang="ja-JP" altLang="ja-JP" sz="1400" b="1" dirty="0" smtClean="0">
                  <a:solidFill>
                    <a:schemeClr val="tx1"/>
                  </a:solidFill>
                </a:rPr>
                <a:t>国保</a:t>
              </a:r>
              <a:r>
                <a:rPr lang="ja-JP" altLang="en-US" sz="1400" b="1" dirty="0" smtClean="0">
                  <a:solidFill>
                    <a:schemeClr val="tx1"/>
                  </a:solidFill>
                </a:rPr>
                <a:t>。国民皆保険を支えるため、みんなで</a:t>
              </a:r>
              <a:r>
                <a:rPr lang="ja-JP" altLang="ja-JP" sz="1400" b="1" dirty="0" smtClean="0">
                  <a:solidFill>
                    <a:schemeClr val="tx1"/>
                  </a:solidFill>
                </a:rPr>
                <a:t>守っていきま</a:t>
              </a:r>
              <a:r>
                <a:rPr lang="ja-JP" altLang="en-US" sz="1400" b="1" dirty="0" smtClean="0">
                  <a:solidFill>
                    <a:schemeClr val="tx1"/>
                  </a:solidFill>
                </a:rPr>
                <a:t>しょう</a:t>
              </a:r>
              <a:r>
                <a:rPr lang="ja-JP" altLang="ja-JP" sz="1400" b="1" dirty="0" smtClean="0">
                  <a:solidFill>
                    <a:schemeClr val="tx1"/>
                  </a:solidFill>
                </a:rPr>
                <a:t>。</a:t>
              </a:r>
              <a:endParaRPr lang="ja-JP" altLang="ja-JP" sz="1400" dirty="0">
                <a:solidFill>
                  <a:schemeClr val="tx1"/>
                </a:solidFill>
              </a:endParaRPr>
            </a:p>
            <a:p>
              <a:r>
                <a:rPr lang="ja-JP" altLang="ja-JP" sz="1400" b="1" dirty="0">
                  <a:solidFill>
                    <a:schemeClr val="tx1"/>
                  </a:solidFill>
                </a:rPr>
                <a:t>○　平成</a:t>
              </a:r>
              <a:r>
                <a:rPr lang="en-US" altLang="ja-JP" sz="1400" b="1" dirty="0">
                  <a:solidFill>
                    <a:schemeClr val="tx1"/>
                  </a:solidFill>
                </a:rPr>
                <a:t>30</a:t>
              </a:r>
              <a:r>
                <a:rPr lang="ja-JP" altLang="ja-JP" sz="1400" b="1" dirty="0">
                  <a:solidFill>
                    <a:schemeClr val="tx1"/>
                  </a:solidFill>
                </a:rPr>
                <a:t>年４月から、市町村に加え、道も国保の運営に関わります。</a:t>
              </a:r>
              <a:endParaRPr lang="ja-JP" altLang="ja-JP" sz="1400" dirty="0">
                <a:solidFill>
                  <a:schemeClr val="tx1"/>
                </a:solidFill>
              </a:endParaRPr>
            </a:p>
            <a:p>
              <a:r>
                <a:rPr lang="ja-JP" altLang="ja-JP" sz="1400" b="1" dirty="0">
                  <a:solidFill>
                    <a:schemeClr val="tx1"/>
                  </a:solidFill>
                </a:rPr>
                <a:t>○　</a:t>
              </a:r>
              <a:r>
                <a:rPr lang="ja-JP" altLang="en-US" sz="1400" b="1" dirty="0" smtClean="0">
                  <a:solidFill>
                    <a:schemeClr val="tx1"/>
                  </a:solidFill>
                </a:rPr>
                <a:t>全</a:t>
              </a:r>
              <a:r>
                <a:rPr lang="ja-JP" altLang="en-US" sz="1400" b="1" dirty="0">
                  <a:solidFill>
                    <a:schemeClr val="tx1"/>
                  </a:solidFill>
                </a:rPr>
                <a:t>道</a:t>
              </a:r>
              <a:r>
                <a:rPr lang="ja-JP" altLang="en-US" sz="1400" b="1" dirty="0" smtClean="0">
                  <a:solidFill>
                    <a:schemeClr val="tx1"/>
                  </a:solidFill>
                </a:rPr>
                <a:t>で</a:t>
              </a:r>
              <a:r>
                <a:rPr lang="ja-JP" altLang="ja-JP" sz="1400" b="1" dirty="0" smtClean="0">
                  <a:solidFill>
                    <a:schemeClr val="tx1"/>
                  </a:solidFill>
                </a:rPr>
                <a:t>同じ</a:t>
              </a:r>
              <a:r>
                <a:rPr lang="ja-JP" altLang="ja-JP" sz="1400" b="1" dirty="0">
                  <a:solidFill>
                    <a:schemeClr val="tx1"/>
                  </a:solidFill>
                </a:rPr>
                <a:t>水準の保険料（保険料の平準化）をめざします。</a:t>
              </a:r>
              <a:endParaRPr lang="ja-JP" altLang="ja-JP" sz="1400" dirty="0">
                <a:solidFill>
                  <a:schemeClr val="tx1"/>
                </a:solidFill>
              </a:endParaRPr>
            </a:p>
          </p:txBody>
        </p:sp>
        <p:pic>
          <p:nvPicPr>
            <p:cNvPr id="34" name="図 33" descr="C:\Users\058040\Desktop\画像\img0207.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37281" y="638241"/>
              <a:ext cx="454508" cy="852159"/>
            </a:xfrm>
            <a:prstGeom prst="rect">
              <a:avLst/>
            </a:prstGeom>
            <a:noFill/>
            <a:ln>
              <a:noFill/>
            </a:ln>
          </p:spPr>
        </p:pic>
        <p:sp>
          <p:nvSpPr>
            <p:cNvPr id="35" name="テキスト ボックス 40"/>
            <p:cNvSpPr txBox="1"/>
            <p:nvPr/>
          </p:nvSpPr>
          <p:spPr>
            <a:xfrm>
              <a:off x="240962" y="2613714"/>
              <a:ext cx="6791325" cy="77152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500"/>
                </a:lnSpc>
                <a:spcAft>
                  <a:spcPts val="0"/>
                </a:spcAft>
              </a:pPr>
              <a:r>
                <a:rPr lang="ja-JP" sz="1400" b="1" kern="100" dirty="0">
                  <a:solidFill>
                    <a:srgbClr val="FF0000"/>
                  </a:solidFill>
                  <a:effectLst/>
                  <a:latin typeface="Century" panose="02040604050505020304" pitchFamily="18" charset="0"/>
                  <a:ea typeface="ＭＳ Ｐゴシック" panose="020B0600070205080204" pitchFamily="50" charset="-128"/>
                  <a:cs typeface="Times New Roman" panose="02020603050405020304" pitchFamily="18" charset="0"/>
                </a:rPr>
                <a:t>【北海道国保の課題】</a:t>
              </a:r>
              <a:endParaRPr lang="ja-JP" sz="14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p>
              <a:pPr indent="139700">
                <a:lnSpc>
                  <a:spcPts val="1200"/>
                </a:lnSpc>
                <a:spcAft>
                  <a:spcPts val="0"/>
                </a:spcAft>
              </a:pPr>
              <a:r>
                <a:rPr lang="ja-JP" altLang="en-US" sz="1100" kern="100" dirty="0" smtClean="0">
                  <a:effectLst/>
                  <a:latin typeface="+mn-ea"/>
                  <a:cs typeface="Times New Roman" panose="02020603050405020304" pitchFamily="18" charset="0"/>
                </a:rPr>
                <a:t>○　加入者</a:t>
              </a:r>
              <a:r>
                <a:rPr lang="ja-JP" sz="1100" kern="100" dirty="0" smtClean="0">
                  <a:effectLst/>
                  <a:latin typeface="+mn-ea"/>
                  <a:cs typeface="Times New Roman" panose="02020603050405020304" pitchFamily="18" charset="0"/>
                </a:rPr>
                <a:t>に</a:t>
              </a:r>
              <a:r>
                <a:rPr lang="ja-JP" sz="1100" kern="100" dirty="0">
                  <a:effectLst/>
                  <a:latin typeface="+mn-ea"/>
                  <a:cs typeface="Times New Roman" panose="02020603050405020304" pitchFamily="18" charset="0"/>
                </a:rPr>
                <a:t>高齢者が多く、医療費水準が高い</a:t>
              </a:r>
              <a:r>
                <a:rPr lang="ja-JP" sz="1100" kern="100" dirty="0" smtClean="0">
                  <a:effectLst/>
                  <a:latin typeface="+mn-ea"/>
                  <a:cs typeface="Times New Roman" panose="02020603050405020304" pitchFamily="18" charset="0"/>
                </a:rPr>
                <a:t>。</a:t>
              </a:r>
              <a:endParaRPr lang="en-US" altLang="ja-JP" sz="1100" kern="100" dirty="0" smtClean="0">
                <a:effectLst/>
                <a:latin typeface="+mn-ea"/>
                <a:cs typeface="Times New Roman" panose="02020603050405020304" pitchFamily="18" charset="0"/>
              </a:endParaRPr>
            </a:p>
            <a:p>
              <a:pPr indent="139700">
                <a:lnSpc>
                  <a:spcPts val="1200"/>
                </a:lnSpc>
                <a:spcAft>
                  <a:spcPts val="0"/>
                </a:spcAft>
              </a:pPr>
              <a:r>
                <a:rPr lang="ja-JP" altLang="en-US" sz="1100" dirty="0" smtClean="0">
                  <a:latin typeface="+mn-ea"/>
                  <a:cs typeface="メイリオ" panose="020B0604030504040204" pitchFamily="50" charset="-128"/>
                </a:rPr>
                <a:t>○　</a:t>
              </a:r>
              <a:r>
                <a:rPr lang="ja-JP" sz="1100" kern="1200" dirty="0" smtClean="0">
                  <a:effectLst/>
                  <a:latin typeface="+mn-ea"/>
                  <a:cs typeface="メイリオ" panose="020B0604030504040204" pitchFamily="50" charset="-128"/>
                </a:rPr>
                <a:t>一人</a:t>
              </a:r>
              <a:r>
                <a:rPr lang="ja-JP" sz="1100" kern="1200" dirty="0">
                  <a:effectLst/>
                  <a:latin typeface="+mn-ea"/>
                  <a:cs typeface="メイリオ" panose="020B0604030504040204" pitchFamily="50" charset="-128"/>
                </a:rPr>
                <a:t>当たりの医療費が年々増加、平成３７年には現在の約１．１６倍に</a:t>
              </a:r>
              <a:r>
                <a:rPr lang="ja-JP" sz="1100" kern="1200" dirty="0" smtClean="0">
                  <a:effectLst/>
                  <a:latin typeface="+mn-ea"/>
                  <a:cs typeface="メイリオ" panose="020B0604030504040204" pitchFamily="50" charset="-128"/>
                </a:rPr>
                <a:t>。</a:t>
              </a:r>
              <a:endParaRPr lang="en-US" altLang="ja-JP" sz="1100" kern="1200" dirty="0" smtClean="0">
                <a:effectLst/>
                <a:latin typeface="+mn-ea"/>
                <a:cs typeface="メイリオ" panose="020B0604030504040204" pitchFamily="50" charset="-128"/>
              </a:endParaRPr>
            </a:p>
            <a:p>
              <a:pPr indent="139700">
                <a:lnSpc>
                  <a:spcPts val="1200"/>
                </a:lnSpc>
                <a:spcAft>
                  <a:spcPts val="0"/>
                </a:spcAft>
              </a:pPr>
              <a:r>
                <a:rPr lang="ja-JP" altLang="en-US" sz="1100" dirty="0" smtClean="0">
                  <a:latin typeface="+mn-ea"/>
                  <a:cs typeface="メイリオ" panose="020B0604030504040204" pitchFamily="50" charset="-128"/>
                </a:rPr>
                <a:t>○</a:t>
              </a:r>
              <a:r>
                <a:rPr lang="ja-JP" sz="1100" kern="100" dirty="0">
                  <a:effectLst/>
                  <a:latin typeface="+mn-ea"/>
                  <a:cs typeface="Times New Roman" panose="02020603050405020304" pitchFamily="18" charset="0"/>
                </a:rPr>
                <a:t>　</a:t>
              </a:r>
              <a:r>
                <a:rPr lang="ja-JP" altLang="en-US" sz="1100" kern="100" dirty="0" smtClean="0">
                  <a:effectLst/>
                  <a:latin typeface="+mn-ea"/>
                  <a:cs typeface="Times New Roman" panose="02020603050405020304" pitchFamily="18" charset="0"/>
                </a:rPr>
                <a:t>所得の低い加入者</a:t>
              </a:r>
              <a:r>
                <a:rPr lang="ja-JP" sz="1100" kern="100" dirty="0" smtClean="0">
                  <a:effectLst/>
                  <a:latin typeface="+mn-ea"/>
                  <a:cs typeface="Times New Roman" panose="02020603050405020304" pitchFamily="18" charset="0"/>
                </a:rPr>
                <a:t>（</a:t>
              </a:r>
              <a:r>
                <a:rPr lang="ja-JP" sz="1100" kern="100" dirty="0">
                  <a:effectLst/>
                  <a:latin typeface="+mn-ea"/>
                  <a:cs typeface="Times New Roman" panose="02020603050405020304" pitchFamily="18" charset="0"/>
                </a:rPr>
                <a:t>非正規労働者、年金受給者）が多く、負担が重い。</a:t>
              </a:r>
            </a:p>
            <a:p>
              <a:pPr indent="127000">
                <a:lnSpc>
                  <a:spcPts val="1200"/>
                </a:lnSpc>
                <a:spcAft>
                  <a:spcPts val="0"/>
                </a:spcAft>
              </a:pPr>
              <a:r>
                <a:rPr lang="en-US" sz="1100" kern="100" dirty="0">
                  <a:effectLst/>
                  <a:latin typeface="+mn-ea"/>
                  <a:cs typeface="Times New Roman" panose="02020603050405020304" pitchFamily="18" charset="0"/>
                </a:rPr>
                <a:t> </a:t>
              </a:r>
              <a:endParaRPr lang="ja-JP" sz="1100" kern="100" dirty="0">
                <a:effectLst/>
                <a:latin typeface="+mn-ea"/>
                <a:cs typeface="Times New Roman" panose="02020603050405020304" pitchFamily="18" charset="0"/>
              </a:endParaRPr>
            </a:p>
          </p:txBody>
        </p:sp>
        <p:sp>
          <p:nvSpPr>
            <p:cNvPr id="36" name="テキスト ボックス 70"/>
            <p:cNvSpPr txBox="1"/>
            <p:nvPr/>
          </p:nvSpPr>
          <p:spPr>
            <a:xfrm>
              <a:off x="877759" y="3333865"/>
              <a:ext cx="1828800" cy="27622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000" kern="100" dirty="0">
                  <a:effectLst/>
                  <a:ea typeface="ＭＳ ゴシック" panose="020B0609070205080204" pitchFamily="49" charset="-128"/>
                  <a:cs typeface="Times New Roman" panose="02020603050405020304" pitchFamily="18" charset="0"/>
                </a:rPr>
                <a:t>国保一人当たりの医療費　</a:t>
              </a:r>
              <a:endParaRPr lang="ja-JP" sz="1050" kern="100" dirty="0">
                <a:effectLst/>
                <a:ea typeface="ＭＳ 明朝" panose="02020609040205080304" pitchFamily="17" charset="-128"/>
                <a:cs typeface="Times New Roman" panose="02020603050405020304" pitchFamily="18" charset="0"/>
              </a:endParaRPr>
            </a:p>
          </p:txBody>
        </p:sp>
        <p:sp>
          <p:nvSpPr>
            <p:cNvPr id="37" name="テキスト ボックス 1"/>
            <p:cNvSpPr txBox="1"/>
            <p:nvPr/>
          </p:nvSpPr>
          <p:spPr>
            <a:xfrm>
              <a:off x="2372038" y="3328008"/>
              <a:ext cx="1000125" cy="276225"/>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800" kern="100" dirty="0">
                  <a:effectLst/>
                  <a:latin typeface="Century" panose="02040604050505020304" pitchFamily="18" charset="0"/>
                  <a:ea typeface="ＭＳ ゴシック" panose="020B0609070205080204" pitchFamily="49" charset="-128"/>
                  <a:cs typeface="Times New Roman" panose="02020603050405020304" pitchFamily="18" charset="0"/>
                </a:rPr>
                <a:t>（単位：円）</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9" name="テキスト ボックス 69"/>
            <p:cNvSpPr txBox="1"/>
            <p:nvPr/>
          </p:nvSpPr>
          <p:spPr>
            <a:xfrm>
              <a:off x="3230038" y="3931764"/>
              <a:ext cx="638175" cy="4191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US" sz="900" kern="100" dirty="0">
                  <a:solidFill>
                    <a:srgbClr val="FF0000"/>
                  </a:solidFill>
                  <a:effectLst/>
                  <a:latin typeface="ＭＳ Ｐゴシック" panose="020B0600070205080204" pitchFamily="50" charset="-128"/>
                  <a:ea typeface="ＭＳ 明朝" panose="02020609040205080304" pitchFamily="17" charset="-128"/>
                  <a:cs typeface="Times New Roman" panose="02020603050405020304" pitchFamily="18" charset="0"/>
                </a:rPr>
                <a:t>H26</a:t>
              </a:r>
              <a:r>
                <a:rPr lang="ja-JP" sz="900" kern="100" dirty="0">
                  <a:solidFill>
                    <a:srgbClr val="FF0000"/>
                  </a:solidFill>
                  <a:effectLst/>
                  <a:ea typeface="ＭＳ Ｐゴシック" panose="020B0600070205080204" pitchFamily="50" charset="-128"/>
                  <a:cs typeface="Times New Roman" panose="02020603050405020304" pitchFamily="18" charset="0"/>
                </a:rPr>
                <a:t>の</a:t>
              </a:r>
              <a:endParaRPr lang="ja-JP" sz="1050" kern="100" dirty="0">
                <a:effectLst/>
                <a:ea typeface="ＭＳ 明朝" panose="02020609040205080304" pitchFamily="17" charset="-128"/>
                <a:cs typeface="Times New Roman" panose="02020603050405020304" pitchFamily="18" charset="0"/>
              </a:endParaRPr>
            </a:p>
            <a:p>
              <a:pPr>
                <a:spcAft>
                  <a:spcPts val="0"/>
                </a:spcAft>
              </a:pPr>
              <a:r>
                <a:rPr lang="en-US" sz="900" kern="100" dirty="0">
                  <a:solidFill>
                    <a:srgbClr val="FF0000"/>
                  </a:solidFill>
                  <a:effectLst/>
                  <a:latin typeface="ＭＳ Ｐゴシック" panose="020B0600070205080204" pitchFamily="50" charset="-128"/>
                  <a:ea typeface="ＭＳ 明朝" panose="02020609040205080304" pitchFamily="17" charset="-128"/>
                  <a:cs typeface="Times New Roman" panose="02020603050405020304" pitchFamily="18" charset="0"/>
                </a:rPr>
                <a:t>1.16</a:t>
              </a:r>
              <a:r>
                <a:rPr lang="ja-JP" sz="900" kern="100" dirty="0">
                  <a:solidFill>
                    <a:srgbClr val="FF0000"/>
                  </a:solidFill>
                  <a:effectLst/>
                  <a:ea typeface="ＭＳ Ｐゴシック" panose="020B0600070205080204" pitchFamily="50" charset="-128"/>
                  <a:cs typeface="Times New Roman" panose="02020603050405020304" pitchFamily="18" charset="0"/>
                </a:rPr>
                <a:t>倍</a:t>
              </a:r>
              <a:endParaRPr lang="ja-JP" sz="1050" kern="100" dirty="0">
                <a:effectLst/>
                <a:ea typeface="ＭＳ 明朝" panose="02020609040205080304" pitchFamily="17" charset="-128"/>
                <a:cs typeface="Times New Roman" panose="02020603050405020304" pitchFamily="18" charset="0"/>
              </a:endParaRPr>
            </a:p>
          </p:txBody>
        </p:sp>
        <p:sp>
          <p:nvSpPr>
            <p:cNvPr id="40" name="テキスト ボックス 71"/>
            <p:cNvSpPr txBox="1"/>
            <p:nvPr/>
          </p:nvSpPr>
          <p:spPr>
            <a:xfrm>
              <a:off x="1195015" y="4959329"/>
              <a:ext cx="2401147" cy="229394"/>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342900" lvl="0" indent="-342900">
                <a:spcAft>
                  <a:spcPts val="0"/>
                </a:spcAft>
                <a:buSzPts val="900"/>
                <a:buFont typeface="ＭＳ ゴシック" panose="020B0609070205080204" pitchFamily="49" charset="-128"/>
                <a:buChar char="※"/>
              </a:pPr>
              <a:r>
                <a:rPr lang="en-US" altLang="ja-JP" sz="900" kern="100" dirty="0">
                  <a:latin typeface="+mn-ea"/>
                  <a:cs typeface="Times New Roman" panose="02020603050405020304" pitchFamily="18" charset="0"/>
                </a:rPr>
                <a:t>H26</a:t>
              </a:r>
              <a:r>
                <a:rPr lang="ja-JP" sz="900" kern="100" dirty="0" smtClean="0">
                  <a:effectLst/>
                  <a:latin typeface="+mn-ea"/>
                  <a:cs typeface="Times New Roman" panose="02020603050405020304" pitchFamily="18" charset="0"/>
                </a:rPr>
                <a:t>は</a:t>
              </a:r>
              <a:r>
                <a:rPr lang="ja-JP" sz="900" kern="100" dirty="0">
                  <a:effectLst/>
                  <a:latin typeface="+mn-ea"/>
                  <a:cs typeface="Times New Roman" panose="02020603050405020304" pitchFamily="18" charset="0"/>
                </a:rPr>
                <a:t>実績</a:t>
              </a:r>
              <a:r>
                <a:rPr lang="ja-JP" sz="900" kern="100" dirty="0" smtClean="0">
                  <a:effectLst/>
                  <a:latin typeface="+mn-ea"/>
                  <a:cs typeface="Times New Roman" panose="02020603050405020304" pitchFamily="18" charset="0"/>
                </a:rPr>
                <a:t>、</a:t>
              </a:r>
              <a:r>
                <a:rPr lang="en-US" altLang="ja-JP" sz="900" kern="100" dirty="0">
                  <a:latin typeface="+mn-ea"/>
                  <a:cs typeface="Times New Roman" panose="02020603050405020304" pitchFamily="18" charset="0"/>
                </a:rPr>
                <a:t>H30</a:t>
              </a:r>
              <a:r>
                <a:rPr lang="ja-JP" sz="900" kern="100" dirty="0" smtClean="0">
                  <a:effectLst/>
                  <a:latin typeface="+mn-ea"/>
                  <a:cs typeface="Times New Roman" panose="02020603050405020304" pitchFamily="18" charset="0"/>
                </a:rPr>
                <a:t>以降</a:t>
              </a:r>
              <a:r>
                <a:rPr lang="ja-JP" sz="900" kern="100" dirty="0">
                  <a:effectLst/>
                  <a:latin typeface="+mn-ea"/>
                  <a:cs typeface="Times New Roman" panose="02020603050405020304" pitchFamily="18" charset="0"/>
                </a:rPr>
                <a:t>は推計</a:t>
              </a:r>
              <a:r>
                <a:rPr lang="ja-JP" sz="900" kern="100" dirty="0">
                  <a:effectLst/>
                  <a:latin typeface="Century" panose="02040604050505020304" pitchFamily="18" charset="0"/>
                  <a:ea typeface="ＭＳ ゴシック" panose="020B0609070205080204" pitchFamily="49" charset="-128"/>
                  <a:cs typeface="Times New Roman" panose="02020603050405020304" pitchFamily="18" charset="0"/>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1" name="テキスト ボックス 43"/>
            <p:cNvSpPr txBox="1"/>
            <p:nvPr/>
          </p:nvSpPr>
          <p:spPr>
            <a:xfrm>
              <a:off x="4125754" y="3380824"/>
              <a:ext cx="2566035" cy="2476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fontAlgn="base" hangingPunct="0">
                <a:spcAft>
                  <a:spcPts val="0"/>
                </a:spcAft>
              </a:pPr>
              <a:r>
                <a:rPr lang="ja-JP" sz="1000" kern="0" dirty="0">
                  <a:solidFill>
                    <a:srgbClr val="000000"/>
                  </a:solidFill>
                  <a:effectLst/>
                  <a:latin typeface="ＭＳ 明朝" panose="02020609040205080304" pitchFamily="17" charset="-128"/>
                  <a:ea typeface="ＭＳ Ｐゴシック" panose="020B0600070205080204" pitchFamily="50" charset="-128"/>
                  <a:cs typeface="ＭＳ Ｐゴシック" panose="020B0600070205080204" pitchFamily="50" charset="-128"/>
                </a:rPr>
                <a:t>国保加入者世帯の職業（Ｈ</a:t>
              </a:r>
              <a:r>
                <a:rPr lang="en-US" sz="1000" kern="0" dirty="0">
                  <a:solidFill>
                    <a:srgbClr val="000000"/>
                  </a:solidFill>
                  <a:effectLst/>
                  <a:latin typeface="ＭＳ Ｐゴシック" panose="020B0600070205080204" pitchFamily="50" charset="-128"/>
                  <a:ea typeface="ＭＳ 明朝" panose="02020609040205080304" pitchFamily="17" charset="-128"/>
                  <a:cs typeface="ＭＳ Ｐゴシック" panose="020B0600070205080204" pitchFamily="50" charset="-128"/>
                </a:rPr>
                <a:t>27</a:t>
              </a:r>
              <a:r>
                <a:rPr lang="ja-JP" sz="1000" kern="0" dirty="0">
                  <a:solidFill>
                    <a:srgbClr val="000000"/>
                  </a:solidFill>
                  <a:effectLst/>
                  <a:latin typeface="ＭＳ 明朝" panose="02020609040205080304" pitchFamily="17" charset="-128"/>
                  <a:ea typeface="ＭＳ Ｐゴシック" panose="020B0600070205080204" pitchFamily="50" charset="-128"/>
                  <a:cs typeface="ＭＳ Ｐゴシック" panose="020B0600070205080204" pitchFamily="50" charset="-128"/>
                </a:rPr>
                <a:t>　北海道）</a:t>
              </a:r>
              <a:endParaRPr lang="ja-JP" sz="1050" kern="100" dirty="0">
                <a:effectLst/>
                <a:ea typeface="ＭＳ 明朝" panose="02020609040205080304" pitchFamily="17" charset="-128"/>
                <a:cs typeface="Times New Roman" panose="02020603050405020304" pitchFamily="18" charset="0"/>
              </a:endParaRPr>
            </a:p>
            <a:p>
              <a:pPr algn="ctr">
                <a:spcAft>
                  <a:spcPts val="0"/>
                </a:spcAft>
              </a:pPr>
              <a:r>
                <a:rPr lang="en-US" sz="70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sp>
          <p:nvSpPr>
            <p:cNvPr id="143" name="テキスト ボックス 18"/>
            <p:cNvSpPr txBox="1"/>
            <p:nvPr/>
          </p:nvSpPr>
          <p:spPr>
            <a:xfrm>
              <a:off x="5255419" y="201644"/>
              <a:ext cx="2009775" cy="4857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75000"/>
                </a:lnSpc>
                <a:spcAft>
                  <a:spcPts val="0"/>
                </a:spcAft>
              </a:pPr>
              <a:r>
                <a:rPr lang="ja-JP" sz="1100" kern="0" spc="55" dirty="0">
                  <a:effectLst/>
                  <a:ea typeface="メイリオ" panose="020B0604030504040204" pitchFamily="50" charset="-128"/>
                  <a:cs typeface="Times New Roman" panose="02020603050405020304" pitchFamily="18" charset="0"/>
                </a:rPr>
                <a:t>その先の、道へ。北海道</a:t>
              </a:r>
              <a:endParaRPr lang="ja-JP" sz="1050" kern="100" dirty="0">
                <a:effectLst/>
                <a:ea typeface="ＭＳ 明朝" panose="02020609040205080304" pitchFamily="17" charset="-128"/>
                <a:cs typeface="Times New Roman" panose="02020603050405020304" pitchFamily="18" charset="0"/>
              </a:endParaRPr>
            </a:p>
            <a:p>
              <a:pPr>
                <a:lnSpc>
                  <a:spcPct val="75000"/>
                </a:lnSpc>
                <a:spcAft>
                  <a:spcPts val="0"/>
                </a:spcAft>
              </a:pPr>
              <a:r>
                <a:rPr lang="en-US" sz="900" kern="100" dirty="0" err="1">
                  <a:effectLst/>
                  <a:latin typeface="メイリオ" panose="020B0604030504040204" pitchFamily="50" charset="-128"/>
                  <a:ea typeface="ＭＳ 明朝" panose="02020609040205080304" pitchFamily="17" charset="-128"/>
                  <a:cs typeface="Times New Roman" panose="02020603050405020304" pitchFamily="18" charset="0"/>
                </a:rPr>
                <a:t>Hokkaido.Expanding</a:t>
              </a:r>
              <a:r>
                <a:rPr lang="en-US" sz="900" kern="100" dirty="0">
                  <a:effectLst/>
                  <a:latin typeface="メイリオ" panose="020B0604030504040204" pitchFamily="50" charset="-128"/>
                  <a:ea typeface="ＭＳ 明朝" panose="02020609040205080304" pitchFamily="17" charset="-128"/>
                  <a:cs typeface="Times New Roman" panose="02020603050405020304" pitchFamily="18" charset="0"/>
                </a:rPr>
                <a:t> Horizons.</a:t>
              </a:r>
              <a:endParaRPr lang="ja-JP" sz="1050" kern="100" dirty="0">
                <a:effectLst/>
                <a:ea typeface="ＭＳ 明朝" panose="02020609040205080304" pitchFamily="17" charset="-128"/>
                <a:cs typeface="Times New Roman" panose="02020603050405020304" pitchFamily="18" charset="0"/>
              </a:endParaRPr>
            </a:p>
            <a:p>
              <a:pPr>
                <a:spcAft>
                  <a:spcPts val="0"/>
                </a:spcAft>
              </a:pPr>
              <a:r>
                <a:rPr lang="en-US" sz="1050" kern="100" dirty="0">
                  <a:effectLst/>
                  <a:ea typeface="メイリオ" panose="020B0604030504040204" pitchFamily="50" charset="-128"/>
                  <a:cs typeface="メイリオ" panose="020B0604030504040204" pitchFamily="50" charset="-128"/>
                </a:rPr>
                <a:t> </a:t>
              </a:r>
              <a:endParaRPr lang="ja-JP" sz="1050" kern="100" dirty="0">
                <a:effectLst/>
                <a:ea typeface="ＭＳ 明朝" panose="02020609040205080304" pitchFamily="17" charset="-128"/>
                <a:cs typeface="Times New Roman" panose="02020603050405020304" pitchFamily="18" charset="0"/>
              </a:endParaRPr>
            </a:p>
          </p:txBody>
        </p:sp>
        <p:pic>
          <p:nvPicPr>
            <p:cNvPr id="2" name="図 1"/>
            <p:cNvPicPr>
              <a:picLocks noChangeAspect="1"/>
            </p:cNvPicPr>
            <p:nvPr/>
          </p:nvPicPr>
          <p:blipFill>
            <a:blip r:embed="rId6"/>
            <a:stretch>
              <a:fillRect/>
            </a:stretch>
          </p:blipFill>
          <p:spPr>
            <a:xfrm>
              <a:off x="4314273" y="3645099"/>
              <a:ext cx="2652123" cy="1426842"/>
            </a:xfrm>
            <a:prstGeom prst="rect">
              <a:avLst/>
            </a:prstGeom>
          </p:spPr>
        </p:pic>
        <p:graphicFrame>
          <p:nvGraphicFramePr>
            <p:cNvPr id="144" name="グラフ 143"/>
            <p:cNvGraphicFramePr/>
            <p:nvPr>
              <p:extLst>
                <p:ext uri="{D42A27DB-BD31-4B8C-83A1-F6EECF244321}">
                  <p14:modId xmlns:p14="http://schemas.microsoft.com/office/powerpoint/2010/main" val="1776801983"/>
                </p:ext>
              </p:extLst>
            </p:nvPr>
          </p:nvGraphicFramePr>
          <p:xfrm>
            <a:off x="478547" y="3527008"/>
            <a:ext cx="2529554" cy="1495308"/>
          </p:xfrm>
          <a:graphic>
            <a:graphicData uri="http://schemas.openxmlformats.org/drawingml/2006/chart">
              <c:chart xmlns:c="http://schemas.openxmlformats.org/drawingml/2006/chart" xmlns:r="http://schemas.openxmlformats.org/officeDocument/2006/relationships" r:id="rId7"/>
            </a:graphicData>
          </a:graphic>
        </p:graphicFrame>
      </p:grpSp>
      <p:sp>
        <p:nvSpPr>
          <p:cNvPr id="148" name="テキスト ボックス 5"/>
          <p:cNvSpPr txBox="1"/>
          <p:nvPr/>
        </p:nvSpPr>
        <p:spPr>
          <a:xfrm>
            <a:off x="706310" y="5739905"/>
            <a:ext cx="1023373" cy="276927"/>
          </a:xfrm>
          <a:prstGeom prst="rect">
            <a:avLst/>
          </a:prstGeom>
          <a:solidFill>
            <a:srgbClr val="FFFF66"/>
          </a:solidFill>
          <a:ln w="6350">
            <a:solidFill>
              <a:schemeClr val="tx1"/>
            </a:solidFill>
          </a:ln>
        </p:spPr>
        <p:txBody>
          <a:bodyPr wrap="square" lIns="99530" tIns="49765" rIns="99530" bIns="49765"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ja-JP" altLang="en-US" sz="1000" b="1" dirty="0" smtClean="0">
                <a:latin typeface="ＭＳ Ｐゴシック" panose="020B0600070205080204" pitchFamily="50" charset="-128"/>
                <a:ea typeface="ＭＳ Ｐゴシック" panose="020B0600070205080204" pitchFamily="50" charset="-128"/>
                <a:cs typeface="メイリオ" panose="020B0604030504040204" pitchFamily="50" charset="-128"/>
              </a:rPr>
              <a:t>市町村の役割</a:t>
            </a:r>
            <a:endParaRPr lang="ja-JP" altLang="en-US" sz="10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1568340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グループ化 13"/>
          <p:cNvGrpSpPr/>
          <p:nvPr/>
        </p:nvGrpSpPr>
        <p:grpSpPr>
          <a:xfrm>
            <a:off x="223350" y="197150"/>
            <a:ext cx="3039908" cy="835547"/>
            <a:chOff x="2256631" y="7175500"/>
            <a:chExt cx="2362200" cy="1066800"/>
          </a:xfrm>
        </p:grpSpPr>
        <p:sp>
          <p:nvSpPr>
            <p:cNvPr id="5" name="フローチャート: 記憶データ 4"/>
            <p:cNvSpPr/>
            <p:nvPr/>
          </p:nvSpPr>
          <p:spPr>
            <a:xfrm rot="5400000">
              <a:off x="2332831" y="7099300"/>
              <a:ext cx="1066800" cy="1219200"/>
            </a:xfrm>
            <a:prstGeom prst="flowChartOnlineStorage">
              <a:avLst/>
            </a:prstGeom>
            <a:solidFill>
              <a:srgbClr val="CCFF99"/>
            </a:solidFill>
            <a:ln w="127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記憶データ 5"/>
            <p:cNvSpPr/>
            <p:nvPr/>
          </p:nvSpPr>
          <p:spPr>
            <a:xfrm rot="5400000">
              <a:off x="3513931" y="7137400"/>
              <a:ext cx="1066800" cy="1143000"/>
            </a:xfrm>
            <a:prstGeom prst="flowChartOnlineStorage">
              <a:avLst/>
            </a:prstGeom>
            <a:solidFill>
              <a:srgbClr val="CCFF99"/>
            </a:solidFill>
            <a:ln w="127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335983" y="7384156"/>
              <a:ext cx="2237184" cy="636263"/>
            </a:xfrm>
            <a:prstGeom prst="rect">
              <a:avLst/>
            </a:prstGeom>
            <a:solidFill>
              <a:srgbClr val="CCFF99"/>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lIns="99530" tIns="0" rIns="99530" bIns="0" rtlCol="0" anchor="ctr" anchorCtr="0"/>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400" b="1" dirty="0" smtClean="0">
                  <a:ln w="0"/>
                  <a:solidFill>
                    <a:schemeClr val="tx1"/>
                  </a:solidFill>
                  <a:effectLst>
                    <a:outerShdw blurRad="38100" dist="19050" dir="2700000" algn="tl" rotWithShape="0">
                      <a:schemeClr val="dk1">
                        <a:alpha val="40000"/>
                      </a:schemeClr>
                    </a:outerShdw>
                  </a:effectLst>
                  <a:latin typeface="ＡＲＰ丸ゴシック体Ｍ" panose="020B0600010101010101" pitchFamily="50" charset="-128"/>
                  <a:ea typeface="ＡＲＰ丸ゴシック体Ｍ" panose="020B0600010101010101" pitchFamily="50" charset="-128"/>
                  <a:cs typeface="メイリオ" panose="020B0604030504040204" pitchFamily="50" charset="-128"/>
                </a:rPr>
                <a:t>「北海道国民健康保険運営方針」</a:t>
              </a:r>
              <a:endParaRPr lang="ja-JP" altLang="en-US" sz="1400" b="1" dirty="0">
                <a:ln w="0"/>
                <a:solidFill>
                  <a:schemeClr val="tx1"/>
                </a:solidFill>
                <a:effectLst>
                  <a:outerShdw blurRad="38100" dist="19050" dir="2700000" algn="tl" rotWithShape="0">
                    <a:schemeClr val="dk1">
                      <a:alpha val="40000"/>
                    </a:schemeClr>
                  </a:outerShdw>
                </a:effectLst>
                <a:latin typeface="ＡＲＰ丸ゴシック体Ｍ" panose="020B0600010101010101" pitchFamily="50" charset="-128"/>
                <a:ea typeface="ＡＲＰ丸ゴシック体Ｍ" panose="020B0600010101010101" pitchFamily="50" charset="-128"/>
                <a:cs typeface="メイリオ" panose="020B0604030504040204" pitchFamily="50" charset="-128"/>
              </a:endParaRPr>
            </a:p>
          </p:txBody>
        </p:sp>
      </p:grpSp>
      <p:grpSp>
        <p:nvGrpSpPr>
          <p:cNvPr id="27" name="グループ化 26"/>
          <p:cNvGrpSpPr/>
          <p:nvPr/>
        </p:nvGrpSpPr>
        <p:grpSpPr>
          <a:xfrm>
            <a:off x="357496" y="1022052"/>
            <a:ext cx="2877791" cy="606789"/>
            <a:chOff x="4760340" y="2921849"/>
            <a:chExt cx="2410297" cy="606790"/>
          </a:xfrm>
        </p:grpSpPr>
        <p:grpSp>
          <p:nvGrpSpPr>
            <p:cNvPr id="28" name="グループ化 27"/>
            <p:cNvGrpSpPr/>
            <p:nvPr/>
          </p:nvGrpSpPr>
          <p:grpSpPr>
            <a:xfrm>
              <a:off x="4760340" y="3029887"/>
              <a:ext cx="2410297" cy="498752"/>
              <a:chOff x="2337765" y="8398948"/>
              <a:chExt cx="2433611" cy="409393"/>
            </a:xfrm>
          </p:grpSpPr>
          <p:sp>
            <p:nvSpPr>
              <p:cNvPr id="30" name="円/楕円 29"/>
              <p:cNvSpPr/>
              <p:nvPr/>
            </p:nvSpPr>
            <p:spPr>
              <a:xfrm>
                <a:off x="2337765" y="8398948"/>
                <a:ext cx="609981" cy="368146"/>
              </a:xfrm>
              <a:prstGeom prst="ellipse">
                <a:avLst/>
              </a:prstGeom>
              <a:solidFill>
                <a:srgbClr val="FFFF6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市町村</a:t>
                </a:r>
              </a:p>
            </p:txBody>
          </p:sp>
          <p:sp>
            <p:nvSpPr>
              <p:cNvPr id="31" name="円/楕円 30"/>
              <p:cNvSpPr/>
              <p:nvPr/>
            </p:nvSpPr>
            <p:spPr>
              <a:xfrm>
                <a:off x="4155718" y="8411107"/>
                <a:ext cx="615658" cy="361839"/>
              </a:xfrm>
              <a:prstGeom prst="ellipse">
                <a:avLst/>
              </a:prstGeom>
              <a:solidFill>
                <a:srgbClr val="FFFF6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smtClean="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北海道</a:t>
                </a:r>
                <a:endParaRPr lang="ja-JP" altLang="en-US" sz="1050" b="1"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32" name="左右矢印 31"/>
              <p:cNvSpPr/>
              <p:nvPr/>
            </p:nvSpPr>
            <p:spPr>
              <a:xfrm>
                <a:off x="3011978" y="8499771"/>
                <a:ext cx="1089282" cy="225338"/>
              </a:xfrm>
              <a:prstGeom prst="leftRightArrow">
                <a:avLst/>
              </a:prstGeom>
              <a:solidFill>
                <a:schemeClr val="accent6"/>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3235229" y="8466495"/>
                <a:ext cx="633005" cy="341846"/>
              </a:xfrm>
              <a:prstGeom prst="round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連携</a:t>
                </a:r>
                <a:endParaRPr kumimoji="1" lang="en-US" altLang="ja-JP" sz="1200" b="1" dirty="0" smtClean="0">
                  <a:solidFill>
                    <a:schemeClr val="tx1"/>
                  </a:solidFill>
                </a:endParaRPr>
              </a:p>
              <a:p>
                <a:pPr algn="ctr"/>
                <a:r>
                  <a:rPr lang="ja-JP" altLang="en-US" sz="1200" b="1" dirty="0">
                    <a:solidFill>
                      <a:schemeClr val="tx1"/>
                    </a:solidFill>
                  </a:rPr>
                  <a:t>協力</a:t>
                </a:r>
                <a:endParaRPr kumimoji="1" lang="ja-JP" altLang="en-US" sz="1200" b="1" dirty="0">
                  <a:solidFill>
                    <a:schemeClr val="tx1"/>
                  </a:solidFill>
                </a:endParaRPr>
              </a:p>
            </p:txBody>
          </p:sp>
        </p:grpSp>
        <p:sp>
          <p:nvSpPr>
            <p:cNvPr id="29" name="テキスト ボックス 16"/>
            <p:cNvSpPr txBox="1"/>
            <p:nvPr/>
          </p:nvSpPr>
          <p:spPr>
            <a:xfrm>
              <a:off x="5561042" y="2921849"/>
              <a:ext cx="1017036" cy="175399"/>
            </a:xfrm>
            <a:prstGeom prst="rect">
              <a:avLst/>
            </a:prstGeom>
            <a:noFill/>
            <a:ln w="6350">
              <a:noFill/>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900" kern="100" dirty="0" smtClean="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a:t>
              </a:r>
              <a:r>
                <a:rPr lang="ja-JP" altLang="en-US" sz="900" kern="100" dirty="0" smtClean="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統一的方針</a:t>
              </a:r>
              <a:r>
                <a:rPr lang="ja-JP" sz="900" kern="100" dirty="0" smtClean="0">
                  <a:solidFill>
                    <a:srgbClr val="FF0000"/>
                  </a:solidFill>
                  <a:effectLst/>
                  <a:latin typeface="Century" panose="02040604050505020304" pitchFamily="18" charset="0"/>
                  <a:ea typeface="ＭＳ ゴシック" panose="020B0609070205080204" pitchFamily="49" charset="-128"/>
                  <a:cs typeface="Times New Roman" panose="02020603050405020304" pitchFamily="18" charset="0"/>
                </a:rPr>
                <a:t>＞</a:t>
              </a:r>
              <a:endParaRPr lang="ja-JP" sz="105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grpSp>
      <p:sp>
        <p:nvSpPr>
          <p:cNvPr id="34" name="角丸四角形吹き出し 33"/>
          <p:cNvSpPr/>
          <p:nvPr/>
        </p:nvSpPr>
        <p:spPr>
          <a:xfrm>
            <a:off x="3610703" y="264535"/>
            <a:ext cx="3758676" cy="1550691"/>
          </a:xfrm>
          <a:prstGeom prst="wedgeRoundRectCallout">
            <a:avLst>
              <a:gd name="adj1" fmla="val -57467"/>
              <a:gd name="adj2" fmla="val -33083"/>
              <a:gd name="adj3" fmla="val 16667"/>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smtClean="0">
                <a:solidFill>
                  <a:schemeClr val="tx1"/>
                </a:solidFill>
              </a:rPr>
              <a:t>新しい制度における、国保運営の統一的な方針です。</a:t>
            </a:r>
            <a:endParaRPr kumimoji="1" lang="en-US" altLang="ja-JP" sz="1100" b="1" dirty="0" smtClean="0">
              <a:solidFill>
                <a:schemeClr val="tx1"/>
              </a:solidFill>
            </a:endParaRPr>
          </a:p>
          <a:p>
            <a:r>
              <a:rPr lang="ja-JP" altLang="en-US" sz="900" dirty="0" smtClean="0">
                <a:solidFill>
                  <a:schemeClr val="tx1"/>
                </a:solidFill>
              </a:rPr>
              <a:t>　　</a:t>
            </a:r>
            <a:r>
              <a:rPr lang="en-US" altLang="ja-JP" sz="900" dirty="0" smtClean="0">
                <a:solidFill>
                  <a:schemeClr val="tx1"/>
                </a:solidFill>
              </a:rPr>
              <a:t>【</a:t>
            </a:r>
            <a:r>
              <a:rPr lang="ja-JP" altLang="en-US" sz="900" dirty="0" smtClean="0">
                <a:solidFill>
                  <a:schemeClr val="tx1"/>
                </a:solidFill>
              </a:rPr>
              <a:t>主な内容</a:t>
            </a:r>
            <a:r>
              <a:rPr lang="en-US" altLang="ja-JP" sz="900" dirty="0" smtClean="0">
                <a:solidFill>
                  <a:schemeClr val="tx1"/>
                </a:solidFill>
              </a:rPr>
              <a:t>】</a:t>
            </a:r>
          </a:p>
          <a:p>
            <a:r>
              <a:rPr kumimoji="1" lang="ja-JP" altLang="en-US" sz="900" dirty="0" smtClean="0">
                <a:solidFill>
                  <a:schemeClr val="tx1"/>
                </a:solidFill>
              </a:rPr>
              <a:t>　　　○市町村が道に納める納付金</a:t>
            </a:r>
            <a:r>
              <a:rPr lang="ja-JP" altLang="en-US" sz="900" dirty="0" smtClean="0">
                <a:solidFill>
                  <a:schemeClr val="tx1"/>
                </a:solidFill>
              </a:rPr>
              <a:t>の算定方法</a:t>
            </a:r>
            <a:endParaRPr lang="en-US" altLang="ja-JP" sz="900" dirty="0" smtClean="0">
              <a:solidFill>
                <a:schemeClr val="tx1"/>
              </a:solidFill>
            </a:endParaRPr>
          </a:p>
          <a:p>
            <a:r>
              <a:rPr lang="ja-JP" altLang="en-US" sz="900" dirty="0" smtClean="0">
                <a:solidFill>
                  <a:schemeClr val="tx1"/>
                </a:solidFill>
              </a:rPr>
              <a:t>　　　○保険料が急激に上昇しないための激変</a:t>
            </a:r>
            <a:r>
              <a:rPr lang="ja-JP" altLang="en-US" sz="900" dirty="0">
                <a:solidFill>
                  <a:schemeClr val="tx1"/>
                </a:solidFill>
              </a:rPr>
              <a:t>緩和措置の</a:t>
            </a:r>
            <a:r>
              <a:rPr lang="ja-JP" altLang="en-US" sz="900" dirty="0" smtClean="0">
                <a:solidFill>
                  <a:schemeClr val="tx1"/>
                </a:solidFill>
              </a:rPr>
              <a:t>方法</a:t>
            </a:r>
            <a:endParaRPr lang="en-US" altLang="ja-JP" sz="900" dirty="0" smtClean="0">
              <a:solidFill>
                <a:schemeClr val="tx1"/>
              </a:solidFill>
            </a:endParaRPr>
          </a:p>
          <a:p>
            <a:r>
              <a:rPr lang="ja-JP" altLang="en-US" sz="900" dirty="0" smtClean="0">
                <a:solidFill>
                  <a:schemeClr val="tx1"/>
                </a:solidFill>
              </a:rPr>
              <a:t>　　　○医療費適正化の取組</a:t>
            </a:r>
            <a:endParaRPr lang="en-US" altLang="ja-JP" sz="900" dirty="0" smtClean="0">
              <a:solidFill>
                <a:schemeClr val="tx1"/>
              </a:solidFill>
            </a:endParaRPr>
          </a:p>
          <a:p>
            <a:r>
              <a:rPr lang="ja-JP" altLang="en-US" sz="900" dirty="0" smtClean="0">
                <a:solidFill>
                  <a:schemeClr val="tx1"/>
                </a:solidFill>
              </a:rPr>
              <a:t>　　　○事務</a:t>
            </a:r>
            <a:r>
              <a:rPr lang="ja-JP" altLang="en-US" sz="900" dirty="0">
                <a:solidFill>
                  <a:schemeClr val="tx1"/>
                </a:solidFill>
              </a:rPr>
              <a:t>の広域的・効率的な運営の</a:t>
            </a:r>
            <a:r>
              <a:rPr lang="ja-JP" altLang="en-US" sz="900" dirty="0" smtClean="0">
                <a:solidFill>
                  <a:schemeClr val="tx1"/>
                </a:solidFill>
              </a:rPr>
              <a:t>推進</a:t>
            </a:r>
            <a:endParaRPr lang="en-US" altLang="ja-JP" sz="900" dirty="0" smtClean="0">
              <a:solidFill>
                <a:schemeClr val="tx1"/>
              </a:solidFill>
            </a:endParaRPr>
          </a:p>
          <a:p>
            <a:r>
              <a:rPr lang="ja-JP" altLang="en-US" sz="1100" dirty="0" smtClean="0">
                <a:solidFill>
                  <a:schemeClr val="tx1"/>
                </a:solidFill>
              </a:rPr>
              <a:t>社会情勢や取組の状況を踏まえて３年ごとに見直します。（必要があれば、随時見直しを行います。）</a:t>
            </a:r>
            <a:endParaRPr kumimoji="1" lang="ja-JP" altLang="en-US" sz="1100" dirty="0">
              <a:solidFill>
                <a:schemeClr val="tx1"/>
              </a:solidFill>
            </a:endParaRPr>
          </a:p>
        </p:txBody>
      </p:sp>
      <p:sp>
        <p:nvSpPr>
          <p:cNvPr id="36" name="テキスト ボックス 72"/>
          <p:cNvSpPr txBox="1"/>
          <p:nvPr/>
        </p:nvSpPr>
        <p:spPr>
          <a:xfrm>
            <a:off x="165530" y="2026252"/>
            <a:ext cx="6195455" cy="31910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700"/>
              </a:lnSpc>
              <a:spcAft>
                <a:spcPts val="0"/>
              </a:spcAft>
            </a:pPr>
            <a:r>
              <a:rPr lang="ja-JP" altLang="en-US" sz="1800" b="1" kern="100" dirty="0" smtClean="0">
                <a:solidFill>
                  <a:srgbClr val="FF0000"/>
                </a:solidFill>
                <a:effectLst/>
                <a:latin typeface="+mj-ea"/>
                <a:ea typeface="+mj-ea"/>
                <a:cs typeface="Times New Roman" panose="02020603050405020304" pitchFamily="18" charset="0"/>
              </a:rPr>
              <a:t>新しい国保制度に関する疑問にお答えします！</a:t>
            </a:r>
            <a:endParaRPr lang="ja-JP" sz="1800" b="1" kern="100" dirty="0">
              <a:solidFill>
                <a:srgbClr val="FF0000"/>
              </a:solidFill>
              <a:effectLst/>
              <a:latin typeface="+mj-ea"/>
              <a:ea typeface="+mj-ea"/>
              <a:cs typeface="Times New Roman" panose="02020603050405020304" pitchFamily="18" charset="0"/>
            </a:endParaRPr>
          </a:p>
        </p:txBody>
      </p:sp>
      <p:sp>
        <p:nvSpPr>
          <p:cNvPr id="40" name="テキスト ボックス 39"/>
          <p:cNvSpPr txBox="1"/>
          <p:nvPr/>
        </p:nvSpPr>
        <p:spPr>
          <a:xfrm>
            <a:off x="232079" y="2346921"/>
            <a:ext cx="7062481" cy="276999"/>
          </a:xfrm>
          <a:prstGeom prst="rect">
            <a:avLst/>
          </a:prstGeom>
          <a:solidFill>
            <a:schemeClr val="tx2">
              <a:lumMod val="60000"/>
              <a:lumOff val="40000"/>
            </a:schemeClr>
          </a:solidFill>
          <a:ln>
            <a:solidFill>
              <a:schemeClr val="tx1"/>
            </a:solidFill>
          </a:ln>
        </p:spPr>
        <p:txBody>
          <a:bodyPr wrap="square" rtlCol="0">
            <a:spAutoFit/>
          </a:bodyPr>
          <a:lstStyle/>
          <a:p>
            <a:r>
              <a:rPr kumimoji="1"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　　　　なぜ、国保制度の見直しが必要なの？</a:t>
            </a:r>
            <a:endParaRPr kumimoji="1" lang="ja-JP" altLang="en-US" sz="1200" b="1" dirty="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endParaRPr>
          </a:p>
        </p:txBody>
      </p:sp>
      <p:sp>
        <p:nvSpPr>
          <p:cNvPr id="42" name="テキスト ボックス 41"/>
          <p:cNvSpPr txBox="1"/>
          <p:nvPr/>
        </p:nvSpPr>
        <p:spPr>
          <a:xfrm>
            <a:off x="887374" y="2599109"/>
            <a:ext cx="6398456" cy="1015663"/>
          </a:xfrm>
          <a:prstGeom prst="rect">
            <a:avLst/>
          </a:prstGeom>
          <a:noFill/>
        </p:spPr>
        <p:txBody>
          <a:bodyPr wrap="square" rtlCol="0">
            <a:spAutoFit/>
          </a:bodyPr>
          <a:lstStyle/>
          <a:p>
            <a:r>
              <a:rPr kumimoji="1" lang="ja-JP" altLang="en-US" sz="1000" dirty="0" smtClean="0">
                <a:latin typeface="ＡＲ丸ゴシック体Ｍ" panose="020B0609010101010101" pitchFamily="49" charset="-128"/>
                <a:ea typeface="ＡＲ丸ゴシック体Ｍ" panose="020B0609010101010101" pitchFamily="49" charset="-128"/>
              </a:rPr>
              <a:t>○国保は医療保険ですので、市町村のような小さい単位で運営するには限界がある上に、少子高齢化や人口</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kumimoji="1" lang="ja-JP" altLang="en-US" sz="1000" dirty="0" smtClean="0">
                <a:latin typeface="ＡＲ丸ゴシック体Ｍ" panose="020B0609010101010101" pitchFamily="49" charset="-128"/>
                <a:ea typeface="ＡＲ丸ゴシック体Ｍ" panose="020B0609010101010101" pitchFamily="49" charset="-128"/>
              </a:rPr>
              <a:t>減少により、地域によっては今後加入者が減り続けていくおそれもあります。</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smtClean="0">
                <a:latin typeface="ＡＲ丸ゴシック体Ｍ" panose="020B0609010101010101" pitchFamily="49" charset="-128"/>
                <a:ea typeface="ＡＲ丸ゴシック体Ｍ" panose="020B0609010101010101" pitchFamily="49" charset="-128"/>
              </a:rPr>
              <a:t>○また、他の医療保険と違い、市町村ごとに保険料が大きく異なっているため、北海道全体としては、公平</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な加入者負担とはなっていません。</a:t>
            </a:r>
            <a:endParaRPr lang="en-US" altLang="ja-JP" sz="1000" dirty="0" smtClean="0">
              <a:latin typeface="ＡＲ丸ゴシック体Ｍ" panose="020B0609010101010101" pitchFamily="49" charset="-128"/>
              <a:ea typeface="ＡＲ丸ゴシック体Ｍ" panose="020B0609010101010101" pitchFamily="49" charset="-128"/>
            </a:endParaRPr>
          </a:p>
          <a:p>
            <a:r>
              <a:rPr kumimoji="1" lang="ja-JP" altLang="en-US" sz="1000" dirty="0" smtClean="0">
                <a:latin typeface="ＡＲ丸ゴシック体Ｍ" panose="020B0609010101010101" pitchFamily="49" charset="-128"/>
                <a:ea typeface="ＡＲ丸ゴシック体Ｍ" panose="020B0609010101010101" pitchFamily="49" charset="-128"/>
              </a:rPr>
              <a:t>○そのため、運営の単位を全道に拡大し、国民皆保険の要である国保の基盤を固め、安定した制度として次</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kumimoji="1" lang="ja-JP" altLang="en-US" sz="1000" dirty="0" smtClean="0">
                <a:latin typeface="ＡＲ丸ゴシック体Ｍ" panose="020B0609010101010101" pitchFamily="49" charset="-128"/>
                <a:ea typeface="ＡＲ丸ゴシック体Ｍ" panose="020B0609010101010101" pitchFamily="49" charset="-128"/>
              </a:rPr>
              <a:t>の世代に引き継げるように見直します。</a:t>
            </a:r>
            <a:endParaRPr kumimoji="1" lang="ja-JP" altLang="en-US" sz="1000" dirty="0">
              <a:latin typeface="ＡＲ丸ゴシック体Ｍ" panose="020B0609010101010101" pitchFamily="49" charset="-128"/>
              <a:ea typeface="ＡＲ丸ゴシック体Ｍ" panose="020B0609010101010101" pitchFamily="49" charset="-128"/>
            </a:endParaRPr>
          </a:p>
        </p:txBody>
      </p:sp>
      <p:sp>
        <p:nvSpPr>
          <p:cNvPr id="43" name="テキスト ボックス 42"/>
          <p:cNvSpPr txBox="1"/>
          <p:nvPr/>
        </p:nvSpPr>
        <p:spPr>
          <a:xfrm>
            <a:off x="240018" y="4697824"/>
            <a:ext cx="7062481" cy="276999"/>
          </a:xfrm>
          <a:prstGeom prst="rect">
            <a:avLst/>
          </a:prstGeom>
          <a:solidFill>
            <a:schemeClr val="tx2">
              <a:lumMod val="60000"/>
              <a:lumOff val="40000"/>
            </a:schemeClr>
          </a:solidFill>
          <a:ln>
            <a:solidFill>
              <a:schemeClr val="tx1"/>
            </a:solidFill>
          </a:ln>
        </p:spPr>
        <p:txBody>
          <a:bodyPr wrap="square" rtlCol="0">
            <a:spAutoFit/>
          </a:bodyPr>
          <a:lstStyle/>
          <a:p>
            <a:r>
              <a:rPr kumimoji="1"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　　　　北海道が国保運営に加わることで何が変わるの？</a:t>
            </a:r>
            <a:endParaRPr kumimoji="1" lang="ja-JP" altLang="en-US" sz="1200" b="1" dirty="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endParaRPr>
          </a:p>
        </p:txBody>
      </p:sp>
      <p:sp>
        <p:nvSpPr>
          <p:cNvPr id="44" name="テキスト ボックス 43"/>
          <p:cNvSpPr txBox="1"/>
          <p:nvPr/>
        </p:nvSpPr>
        <p:spPr>
          <a:xfrm>
            <a:off x="886580" y="4975333"/>
            <a:ext cx="6398456" cy="861774"/>
          </a:xfrm>
          <a:prstGeom prst="rect">
            <a:avLst/>
          </a:prstGeom>
          <a:noFill/>
        </p:spPr>
        <p:txBody>
          <a:bodyPr wrap="square" rtlCol="0">
            <a:spAutoFit/>
          </a:bodyPr>
          <a:lstStyle/>
          <a:p>
            <a:r>
              <a:rPr kumimoji="1" lang="ja-JP" altLang="en-US" sz="1000" dirty="0" smtClean="0">
                <a:latin typeface="ＡＲ丸ゴシック体Ｍ" panose="020B0609010101010101" pitchFamily="49" charset="-128"/>
                <a:ea typeface="ＡＲ丸ゴシック体Ｍ" panose="020B0609010101010101" pitchFamily="49" charset="-128"/>
              </a:rPr>
              <a:t>○市町村が保険料を集めて、医療機関に医療費を支払うという制度はそのままです。</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smtClean="0">
                <a:latin typeface="ＡＲ丸ゴシック体Ｍ" panose="020B0609010101010101" pitchFamily="49" charset="-128"/>
                <a:ea typeface="ＡＲ丸ゴシック体Ｍ" panose="020B0609010101010101" pitchFamily="49" charset="-128"/>
              </a:rPr>
              <a:t>○保険料を医療費の割り勘と考えると、各市町村の中で割り勘していたものを北海道全体で割り勘すること</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になり、市町村ごとに異なっていた保険料が全道で同じ水準に近づいていきます（平準化）。</a:t>
            </a:r>
            <a:endParaRPr lang="en-US" altLang="ja-JP" sz="1000" dirty="0" smtClean="0">
              <a:latin typeface="ＡＲ丸ゴシック体Ｍ" panose="020B0609010101010101" pitchFamily="49" charset="-128"/>
              <a:ea typeface="ＡＲ丸ゴシック体Ｍ" panose="020B0609010101010101" pitchFamily="49" charset="-128"/>
            </a:endParaRPr>
          </a:p>
          <a:p>
            <a:r>
              <a:rPr kumimoji="1" lang="ja-JP" altLang="en-US" sz="1000" dirty="0" smtClean="0">
                <a:latin typeface="ＡＲ丸ゴシック体Ｍ" panose="020B0609010101010101" pitchFamily="49" charset="-128"/>
                <a:ea typeface="ＡＲ丸ゴシック体Ｍ" panose="020B0609010101010101" pitchFamily="49" charset="-128"/>
              </a:rPr>
              <a:t>○そのため、今まで個別の市町村で抱えていた問題も全道の市町村で解決していく、つまりは、全道で支え</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kumimoji="1" lang="ja-JP" altLang="en-US" sz="1000" dirty="0" smtClean="0">
                <a:latin typeface="ＡＲ丸ゴシック体Ｍ" panose="020B0609010101010101" pitchFamily="49" charset="-128"/>
                <a:ea typeface="ＡＲ丸ゴシック体Ｍ" panose="020B0609010101010101" pitchFamily="49" charset="-128"/>
              </a:rPr>
              <a:t>合うことになるので、国保制度が安定していきます。</a:t>
            </a:r>
            <a:endParaRPr kumimoji="1" lang="en-US" altLang="ja-JP" sz="1000" dirty="0" smtClean="0">
              <a:latin typeface="ＡＲ丸ゴシック体Ｍ" panose="020B0609010101010101" pitchFamily="49" charset="-128"/>
              <a:ea typeface="ＡＲ丸ゴシック体Ｍ" panose="020B0609010101010101" pitchFamily="49" charset="-128"/>
            </a:endParaRPr>
          </a:p>
        </p:txBody>
      </p:sp>
      <p:sp>
        <p:nvSpPr>
          <p:cNvPr id="45" name="テキスト ボックス 44"/>
          <p:cNvSpPr txBox="1"/>
          <p:nvPr/>
        </p:nvSpPr>
        <p:spPr>
          <a:xfrm>
            <a:off x="210907" y="5880431"/>
            <a:ext cx="7062481" cy="276999"/>
          </a:xfrm>
          <a:prstGeom prst="rect">
            <a:avLst/>
          </a:prstGeom>
          <a:solidFill>
            <a:schemeClr val="tx2">
              <a:lumMod val="60000"/>
              <a:lumOff val="40000"/>
            </a:schemeClr>
          </a:solidFill>
          <a:ln>
            <a:solidFill>
              <a:schemeClr val="tx1"/>
            </a:solidFill>
          </a:ln>
        </p:spPr>
        <p:txBody>
          <a:bodyPr wrap="square" rtlCol="0">
            <a:spAutoFit/>
          </a:bodyPr>
          <a:lstStyle/>
          <a:p>
            <a:r>
              <a:rPr kumimoji="1"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　　　　北海道が国保運営に加わると、保険料は安くなるの？</a:t>
            </a:r>
            <a:endParaRPr kumimoji="1" lang="ja-JP" altLang="en-US" sz="1200" b="1" dirty="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endParaRPr>
          </a:p>
        </p:txBody>
      </p:sp>
      <p:sp>
        <p:nvSpPr>
          <p:cNvPr id="46" name="テキスト ボックス 45"/>
          <p:cNvSpPr txBox="1"/>
          <p:nvPr/>
        </p:nvSpPr>
        <p:spPr>
          <a:xfrm>
            <a:off x="898187" y="6125908"/>
            <a:ext cx="6471192" cy="1323439"/>
          </a:xfrm>
          <a:prstGeom prst="rect">
            <a:avLst/>
          </a:prstGeom>
          <a:noFill/>
        </p:spPr>
        <p:txBody>
          <a:bodyPr wrap="square" rtlCol="0">
            <a:spAutoFit/>
          </a:bodyPr>
          <a:lstStyle/>
          <a:p>
            <a:r>
              <a:rPr lang="ja-JP" altLang="en-US" sz="1000" dirty="0" smtClean="0">
                <a:latin typeface="ＡＲ丸ゴシック体Ｍ" panose="020B0609010101010101" pitchFamily="49" charset="-128"/>
                <a:ea typeface="ＡＲ丸ゴシック体Ｍ" panose="020B0609010101010101" pitchFamily="49" charset="-128"/>
              </a:rPr>
              <a:t>○</a:t>
            </a:r>
            <a:r>
              <a:rPr lang="ja-JP" altLang="en-US" sz="1000" dirty="0">
                <a:latin typeface="ＡＲ丸ゴシック体Ｍ" panose="020B0609010101010101" pitchFamily="49" charset="-128"/>
                <a:ea typeface="ＡＲ丸ゴシック体Ｍ" panose="020B0609010101010101" pitchFamily="49" charset="-128"/>
              </a:rPr>
              <a:t>道</a:t>
            </a:r>
            <a:r>
              <a:rPr lang="ja-JP" altLang="en-US" sz="1000" dirty="0" smtClean="0">
                <a:latin typeface="ＡＲ丸ゴシック体Ｍ" panose="020B0609010101010101" pitchFamily="49" charset="-128"/>
                <a:ea typeface="ＡＲ丸ゴシック体Ｍ" panose="020B0609010101010101" pitchFamily="49" charset="-128"/>
              </a:rPr>
              <a:t>は、標準的な保険料を市町村に示し、市町村が実際の保険料を決定します。</a:t>
            </a:r>
            <a:endParaRPr lang="en-US" altLang="ja-JP" sz="1000" dirty="0" smtClean="0">
              <a:latin typeface="ＡＲ丸ゴシック体Ｍ" panose="020B0609010101010101" pitchFamily="49" charset="-128"/>
              <a:ea typeface="ＡＲ丸ゴシック体Ｍ" panose="020B0609010101010101" pitchFamily="49" charset="-128"/>
            </a:endParaRPr>
          </a:p>
          <a:p>
            <a:r>
              <a:rPr kumimoji="1" lang="ja-JP" altLang="en-US" sz="1000" dirty="0" smtClean="0">
                <a:latin typeface="ＡＲ丸ゴシック体Ｍ" panose="020B0609010101010101" pitchFamily="49" charset="-128"/>
                <a:ea typeface="ＡＲ丸ゴシック体Ｍ" panose="020B0609010101010101" pitchFamily="49" charset="-128"/>
              </a:rPr>
              <a:t>○これまでは、医療費や所得の状況が異なる中で、市町村が保険料を決めていたので、現在の保険料は市町</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kumimoji="1" lang="ja-JP" altLang="en-US" sz="1000" dirty="0" smtClean="0">
                <a:latin typeface="ＡＲ丸ゴシック体Ｍ" panose="020B0609010101010101" pitchFamily="49" charset="-128"/>
                <a:ea typeface="ＡＲ丸ゴシック体Ｍ" panose="020B0609010101010101" pitchFamily="49" charset="-128"/>
              </a:rPr>
              <a:t>村ごとに大きく異なっています。</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smtClean="0">
                <a:latin typeface="ＡＲ丸ゴシック体Ｍ" panose="020B0609010101010101" pitchFamily="49" charset="-128"/>
                <a:ea typeface="ＡＲ丸ゴシック体Ｍ" panose="020B0609010101010101" pitchFamily="49" charset="-128"/>
              </a:rPr>
              <a:t>○新たな制度では、全道で割り勘することになり、保険料が全道で同じ水準に近づいていきますが（平準</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化）、市町村によっては現在と比べて、保険料が上がったり、下がったりします。</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smtClean="0">
                <a:latin typeface="ＡＲ丸ゴシック体Ｍ" panose="020B0609010101010101" pitchFamily="49" charset="-128"/>
                <a:ea typeface="ＡＲ丸ゴシック体Ｍ" panose="020B0609010101010101" pitchFamily="49" charset="-128"/>
              </a:rPr>
              <a:t>○ただし</a:t>
            </a:r>
            <a:r>
              <a:rPr lang="ja-JP" altLang="en-US" sz="1000" dirty="0">
                <a:latin typeface="ＡＲ丸ゴシック体Ｍ" panose="020B0609010101010101" pitchFamily="49" charset="-128"/>
                <a:ea typeface="ＡＲ丸ゴシック体Ｍ" panose="020B0609010101010101" pitchFamily="49" charset="-128"/>
              </a:rPr>
              <a:t>、新たな制度になって急激に保険料が</a:t>
            </a:r>
            <a:r>
              <a:rPr lang="ja-JP" altLang="en-US" sz="1000" dirty="0" smtClean="0">
                <a:latin typeface="ＡＲ丸ゴシック体Ｍ" panose="020B0609010101010101" pitchFamily="49" charset="-128"/>
                <a:ea typeface="ＡＲ丸ゴシック体Ｍ" panose="020B0609010101010101" pitchFamily="49" charset="-128"/>
              </a:rPr>
              <a:t>上がる市町村がない</a:t>
            </a:r>
            <a:r>
              <a:rPr lang="ja-JP" altLang="en-US" sz="1000" dirty="0">
                <a:latin typeface="ＡＲ丸ゴシック体Ｍ" panose="020B0609010101010101" pitchFamily="49" charset="-128"/>
                <a:ea typeface="ＡＲ丸ゴシック体Ｍ" panose="020B0609010101010101" pitchFamily="49" charset="-128"/>
              </a:rPr>
              <a:t>ように、全道で</a:t>
            </a:r>
            <a:r>
              <a:rPr lang="ja-JP" altLang="en-US" sz="1000" dirty="0" smtClean="0">
                <a:latin typeface="ＡＲ丸ゴシック体Ｍ" panose="020B0609010101010101" pitchFamily="49" charset="-128"/>
                <a:ea typeface="ＡＲ丸ゴシック体Ｍ" panose="020B0609010101010101" pitchFamily="49" charset="-128"/>
              </a:rPr>
              <a:t>支え合いながら</a:t>
            </a:r>
            <a:r>
              <a:rPr lang="ja-JP" altLang="en-US" sz="1000" dirty="0">
                <a:latin typeface="ＡＲ丸ゴシック体Ｍ" panose="020B0609010101010101" pitchFamily="49" charset="-128"/>
                <a:ea typeface="ＡＲ丸ゴシック体Ｍ" panose="020B0609010101010101" pitchFamily="49" charset="-128"/>
              </a:rPr>
              <a:t>激変</a:t>
            </a:r>
            <a:r>
              <a:rPr lang="ja-JP" altLang="en-US" sz="1000" dirty="0" smtClean="0">
                <a:latin typeface="ＡＲ丸ゴシック体Ｍ" panose="020B0609010101010101" pitchFamily="49" charset="-128"/>
                <a:ea typeface="ＡＲ丸ゴシック体Ｍ" panose="020B0609010101010101" pitchFamily="49" charset="-128"/>
              </a:rPr>
              <a:t>緩和</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措置</a:t>
            </a:r>
            <a:r>
              <a:rPr lang="ja-JP" altLang="en-US" sz="1000" dirty="0">
                <a:latin typeface="ＡＲ丸ゴシック体Ｍ" panose="020B0609010101010101" pitchFamily="49" charset="-128"/>
                <a:ea typeface="ＡＲ丸ゴシック体Ｍ" panose="020B0609010101010101" pitchFamily="49" charset="-128"/>
              </a:rPr>
              <a:t>を行います。</a:t>
            </a:r>
            <a:endParaRPr lang="en-US" altLang="ja-JP" sz="1000" dirty="0" smtClean="0">
              <a:latin typeface="ＡＲ丸ゴシック体Ｍ" panose="020B0609010101010101" pitchFamily="49" charset="-128"/>
              <a:ea typeface="ＡＲ丸ゴシック体Ｍ" panose="020B0609010101010101" pitchFamily="49" charset="-128"/>
            </a:endParaRPr>
          </a:p>
          <a:p>
            <a:endParaRPr kumimoji="1" lang="en-US" altLang="ja-JP" sz="1000" dirty="0" smtClean="0">
              <a:latin typeface="ＡＲ丸ゴシック体Ｍ" panose="020B0609010101010101" pitchFamily="49" charset="-128"/>
              <a:ea typeface="ＡＲ丸ゴシック体Ｍ" panose="020B0609010101010101" pitchFamily="49" charset="-128"/>
            </a:endParaRPr>
          </a:p>
        </p:txBody>
      </p:sp>
      <p:sp>
        <p:nvSpPr>
          <p:cNvPr id="47" name="テキスト ボックス 46"/>
          <p:cNvSpPr txBox="1"/>
          <p:nvPr/>
        </p:nvSpPr>
        <p:spPr>
          <a:xfrm>
            <a:off x="222555" y="7315936"/>
            <a:ext cx="7062481" cy="276999"/>
          </a:xfrm>
          <a:prstGeom prst="rect">
            <a:avLst/>
          </a:prstGeom>
          <a:solidFill>
            <a:schemeClr val="tx2">
              <a:lumMod val="60000"/>
              <a:lumOff val="40000"/>
            </a:schemeClr>
          </a:solidFill>
          <a:ln>
            <a:solidFill>
              <a:schemeClr val="tx1"/>
            </a:solidFill>
          </a:ln>
        </p:spPr>
        <p:txBody>
          <a:bodyPr wrap="square" rtlCol="0">
            <a:spAutoFit/>
          </a:bodyPr>
          <a:lstStyle/>
          <a:p>
            <a:r>
              <a:rPr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　　　　道内の保険料は統一されるの</a:t>
            </a:r>
            <a:r>
              <a:rPr kumimoji="1"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a:t>
            </a:r>
            <a:endParaRPr kumimoji="1" lang="ja-JP" altLang="en-US" sz="1200" b="1" dirty="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endParaRPr>
          </a:p>
        </p:txBody>
      </p:sp>
      <p:sp>
        <p:nvSpPr>
          <p:cNvPr id="48" name="テキスト ボックス 47"/>
          <p:cNvSpPr txBox="1"/>
          <p:nvPr/>
        </p:nvSpPr>
        <p:spPr>
          <a:xfrm>
            <a:off x="887374" y="7595852"/>
            <a:ext cx="6371469" cy="707886"/>
          </a:xfrm>
          <a:prstGeom prst="rect">
            <a:avLst/>
          </a:prstGeom>
          <a:noFill/>
        </p:spPr>
        <p:txBody>
          <a:bodyPr wrap="square" rtlCol="0">
            <a:spAutoFit/>
          </a:bodyPr>
          <a:lstStyle/>
          <a:p>
            <a:r>
              <a:rPr lang="ja-JP" altLang="en-US" sz="1000" dirty="0" smtClean="0">
                <a:latin typeface="ＡＲ丸ゴシック体Ｍ" panose="020B0609010101010101" pitchFamily="49" charset="-128"/>
                <a:ea typeface="ＡＲ丸ゴシック体Ｍ" panose="020B0609010101010101" pitchFamily="49" charset="-128"/>
              </a:rPr>
              <a:t>○新たな制度になっても、当初は、医療費や所得水準、解消すべき赤字額の違いなどにより、市町村ごとに</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保険料が異なります。</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smtClean="0">
                <a:latin typeface="ＡＲ丸ゴシック体Ｍ" panose="020B0609010101010101" pitchFamily="49" charset="-128"/>
                <a:ea typeface="ＡＲ丸ゴシック体Ｍ" panose="020B0609010101010101" pitchFamily="49" charset="-128"/>
              </a:rPr>
              <a:t>○ただし、上記のとおり保険料が全道で同じ水準に近づいていくので、将来的には保険料水準が統一される</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こととなります。</a:t>
            </a:r>
            <a:endParaRPr kumimoji="1" lang="en-US" altLang="ja-JP" sz="1000" dirty="0" smtClean="0">
              <a:latin typeface="ＡＲ丸ゴシック体Ｍ" panose="020B0609010101010101" pitchFamily="49" charset="-128"/>
              <a:ea typeface="ＡＲ丸ゴシック体Ｍ" panose="020B0609010101010101" pitchFamily="49" charset="-128"/>
            </a:endParaRPr>
          </a:p>
        </p:txBody>
      </p:sp>
      <p:sp>
        <p:nvSpPr>
          <p:cNvPr id="50" name="テキスト ボックス 49"/>
          <p:cNvSpPr txBox="1"/>
          <p:nvPr/>
        </p:nvSpPr>
        <p:spPr>
          <a:xfrm>
            <a:off x="892928" y="3939193"/>
            <a:ext cx="6371469" cy="707886"/>
          </a:xfrm>
          <a:prstGeom prst="rect">
            <a:avLst/>
          </a:prstGeom>
          <a:noFill/>
        </p:spPr>
        <p:txBody>
          <a:bodyPr wrap="square" rtlCol="0">
            <a:spAutoFit/>
          </a:bodyPr>
          <a:lstStyle/>
          <a:p>
            <a:r>
              <a:rPr lang="ja-JP" altLang="en-US" sz="1000" dirty="0" smtClean="0">
                <a:latin typeface="ＡＲ丸ゴシック体Ｍ" panose="020B0609010101010101" pitchFamily="49" charset="-128"/>
                <a:ea typeface="ＡＲ丸ゴシック体Ｍ" panose="020B0609010101010101" pitchFamily="49" charset="-128"/>
              </a:rPr>
              <a:t>○国保の基本的なしくみでは、公費（税金）とみなさんが納める保険料とで半分ずつ負担することとなって</a:t>
            </a:r>
            <a:endParaRPr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います。国は、新たな制度において、国保に対する公費負担を拡充することとしています。</a:t>
            </a:r>
            <a:endParaRPr lang="en-US" altLang="ja-JP" sz="1000" dirty="0" smtClean="0">
              <a:latin typeface="ＡＲ丸ゴシック体Ｍ" panose="020B0609010101010101" pitchFamily="49" charset="-128"/>
              <a:ea typeface="ＡＲ丸ゴシック体Ｍ" panose="020B0609010101010101" pitchFamily="49" charset="-128"/>
            </a:endParaRPr>
          </a:p>
          <a:p>
            <a:r>
              <a:rPr kumimoji="1" lang="ja-JP" altLang="en-US" sz="1000" dirty="0" smtClean="0">
                <a:latin typeface="ＡＲ丸ゴシック体Ｍ" panose="020B0609010101010101" pitchFamily="49" charset="-128"/>
                <a:ea typeface="ＡＲ丸ゴシック体Ｍ" panose="020B0609010101010101" pitchFamily="49" charset="-128"/>
              </a:rPr>
              <a:t>○実際には、公費のほかに、</a:t>
            </a:r>
            <a:r>
              <a:rPr kumimoji="1" lang="en-US" altLang="ja-JP" sz="1000" dirty="0" smtClean="0">
                <a:latin typeface="ＡＲ丸ゴシック体Ｍ" panose="020B0609010101010101" pitchFamily="49" charset="-128"/>
                <a:ea typeface="ＡＲ丸ゴシック体Ｍ" panose="020B0609010101010101" pitchFamily="49" charset="-128"/>
              </a:rPr>
              <a:t>65</a:t>
            </a:r>
            <a:r>
              <a:rPr kumimoji="1" lang="ja-JP" altLang="en-US" sz="1000" dirty="0" smtClean="0">
                <a:latin typeface="ＡＲ丸ゴシック体Ｍ" panose="020B0609010101010101" pitchFamily="49" charset="-128"/>
                <a:ea typeface="ＡＲ丸ゴシック体Ｍ" panose="020B0609010101010101" pitchFamily="49" charset="-128"/>
              </a:rPr>
              <a:t>～</a:t>
            </a:r>
            <a:r>
              <a:rPr kumimoji="1" lang="en-US" altLang="ja-JP" sz="1000" dirty="0" smtClean="0">
                <a:latin typeface="ＡＲ丸ゴシック体Ｍ" panose="020B0609010101010101" pitchFamily="49" charset="-128"/>
                <a:ea typeface="ＡＲ丸ゴシック体Ｍ" panose="020B0609010101010101" pitchFamily="49" charset="-128"/>
              </a:rPr>
              <a:t>74</a:t>
            </a:r>
            <a:r>
              <a:rPr lang="ja-JP" altLang="en-US" sz="1000" dirty="0" smtClean="0">
                <a:latin typeface="ＡＲ丸ゴシック体Ｍ" panose="020B0609010101010101" pitchFamily="49" charset="-128"/>
                <a:ea typeface="ＡＲ丸ゴシック体Ｍ" panose="020B0609010101010101" pitchFamily="49" charset="-128"/>
              </a:rPr>
              <a:t>歳までの加入者</a:t>
            </a:r>
            <a:r>
              <a:rPr kumimoji="1" lang="ja-JP" altLang="en-US" sz="1000" dirty="0" smtClean="0">
                <a:latin typeface="ＡＲ丸ゴシック体Ｍ" panose="020B0609010101010101" pitchFamily="49" charset="-128"/>
                <a:ea typeface="ＡＲ丸ゴシック体Ｍ" panose="020B0609010101010101" pitchFamily="49" charset="-128"/>
              </a:rPr>
              <a:t>にかかる医療費に対して他の医療保険から</a:t>
            </a:r>
            <a:r>
              <a:rPr lang="ja-JP" altLang="en-US" sz="1000" dirty="0" smtClean="0">
                <a:latin typeface="ＡＲ丸ゴシック体Ｍ" panose="020B0609010101010101" pitchFamily="49" charset="-128"/>
                <a:ea typeface="ＡＲ丸ゴシック体Ｍ" panose="020B0609010101010101" pitchFamily="49" charset="-128"/>
              </a:rPr>
              <a:t>受ける</a:t>
            </a:r>
            <a:r>
              <a:rPr kumimoji="1" lang="ja-JP" altLang="en-US" sz="1000" dirty="0" smtClean="0">
                <a:latin typeface="ＡＲ丸ゴシック体Ｍ" panose="020B0609010101010101" pitchFamily="49" charset="-128"/>
                <a:ea typeface="ＡＲ丸ゴシック体Ｍ" panose="020B0609010101010101" pitchFamily="49" charset="-128"/>
              </a:rPr>
              <a:t>支援金</a:t>
            </a:r>
            <a:endParaRPr kumimoji="1" lang="en-US" altLang="ja-JP" sz="1000" dirty="0" smtClean="0">
              <a:latin typeface="ＡＲ丸ゴシック体Ｍ" panose="020B0609010101010101" pitchFamily="49" charset="-128"/>
              <a:ea typeface="ＡＲ丸ゴシック体Ｍ" panose="020B0609010101010101" pitchFamily="49" charset="-128"/>
            </a:endParaRPr>
          </a:p>
          <a:p>
            <a:r>
              <a:rPr lang="ja-JP" altLang="en-US" sz="1000" dirty="0">
                <a:latin typeface="ＡＲ丸ゴシック体Ｍ" panose="020B0609010101010101" pitchFamily="49" charset="-128"/>
                <a:ea typeface="ＡＲ丸ゴシック体Ｍ" panose="020B0609010101010101" pitchFamily="49" charset="-128"/>
              </a:rPr>
              <a:t>　</a:t>
            </a:r>
            <a:r>
              <a:rPr lang="ja-JP" altLang="en-US" sz="1000" dirty="0" smtClean="0">
                <a:latin typeface="ＡＲ丸ゴシック体Ｍ" panose="020B0609010101010101" pitchFamily="49" charset="-128"/>
                <a:ea typeface="ＡＲ丸ゴシック体Ｍ" panose="020B0609010101010101" pitchFamily="49" charset="-128"/>
              </a:rPr>
              <a:t>など</a:t>
            </a:r>
            <a:r>
              <a:rPr kumimoji="1" lang="ja-JP" altLang="en-US" sz="1000" dirty="0" smtClean="0">
                <a:latin typeface="ＡＲ丸ゴシック体Ｍ" panose="020B0609010101010101" pitchFamily="49" charset="-128"/>
                <a:ea typeface="ＡＲ丸ゴシック体Ｍ" panose="020B0609010101010101" pitchFamily="49" charset="-128"/>
              </a:rPr>
              <a:t>、様々な費用でまかなわれており、実質的な保険料の負担は全体の約１／４です。</a:t>
            </a:r>
            <a:endParaRPr kumimoji="1" lang="en-US" altLang="ja-JP" sz="1000" dirty="0" smtClean="0">
              <a:latin typeface="ＡＲ丸ゴシック体Ｍ" panose="020B0609010101010101" pitchFamily="49" charset="-128"/>
              <a:ea typeface="ＡＲ丸ゴシック体Ｍ" panose="020B0609010101010101" pitchFamily="49" charset="-128"/>
            </a:endParaRPr>
          </a:p>
        </p:txBody>
      </p:sp>
      <p:pic>
        <p:nvPicPr>
          <p:cNvPr id="51" name="図 50" descr="C:\Users\058040\Desktop\画像\070101160x160.png"/>
          <p:cNvPicPr/>
          <p:nvPr/>
        </p:nvPicPr>
        <p:blipFill>
          <a:blip r:embed="rId3">
            <a:extLst>
              <a:ext uri="{28A0092B-C50C-407E-A947-70E740481C1C}">
                <a14:useLocalDpi xmlns:a14="http://schemas.microsoft.com/office/drawing/2010/main" val="0"/>
              </a:ext>
            </a:extLst>
          </a:blip>
          <a:srcRect/>
          <a:stretch>
            <a:fillRect/>
          </a:stretch>
        </p:blipFill>
        <p:spPr bwMode="auto">
          <a:xfrm>
            <a:off x="158622" y="2382655"/>
            <a:ext cx="881914" cy="895178"/>
          </a:xfrm>
          <a:prstGeom prst="rect">
            <a:avLst/>
          </a:prstGeom>
          <a:noFill/>
          <a:ln>
            <a:noFill/>
          </a:ln>
        </p:spPr>
      </p:pic>
      <p:pic>
        <p:nvPicPr>
          <p:cNvPr id="54" name="図 53" descr="C:\Users\058040\Desktop\画像\020201157x161.png"/>
          <p:cNvPicPr/>
          <p:nvPr/>
        </p:nvPicPr>
        <p:blipFill>
          <a:blip r:embed="rId4">
            <a:extLst>
              <a:ext uri="{28A0092B-C50C-407E-A947-70E740481C1C}">
                <a14:useLocalDpi xmlns:a14="http://schemas.microsoft.com/office/drawing/2010/main" val="0"/>
              </a:ext>
            </a:extLst>
          </a:blip>
          <a:srcRect/>
          <a:stretch>
            <a:fillRect/>
          </a:stretch>
        </p:blipFill>
        <p:spPr bwMode="auto">
          <a:xfrm>
            <a:off x="109042" y="7291309"/>
            <a:ext cx="981075" cy="981075"/>
          </a:xfrm>
          <a:prstGeom prst="rect">
            <a:avLst/>
          </a:prstGeom>
          <a:noFill/>
          <a:ln>
            <a:noFill/>
          </a:ln>
        </p:spPr>
      </p:pic>
      <p:pic>
        <p:nvPicPr>
          <p:cNvPr id="55" name="図 54" descr="C:\Users\058040\Desktop\画像\010703158x158.png"/>
          <p:cNvPicPr/>
          <p:nvPr/>
        </p:nvPicPr>
        <p:blipFill>
          <a:blip r:embed="rId5">
            <a:extLst>
              <a:ext uri="{28A0092B-C50C-407E-A947-70E740481C1C}">
                <a14:useLocalDpi xmlns:a14="http://schemas.microsoft.com/office/drawing/2010/main" val="0"/>
              </a:ext>
            </a:extLst>
          </a:blip>
          <a:srcRect/>
          <a:stretch>
            <a:fillRect/>
          </a:stretch>
        </p:blipFill>
        <p:spPr bwMode="auto">
          <a:xfrm>
            <a:off x="109042" y="5914581"/>
            <a:ext cx="952500" cy="940824"/>
          </a:xfrm>
          <a:prstGeom prst="rect">
            <a:avLst/>
          </a:prstGeom>
          <a:noFill/>
          <a:ln>
            <a:noFill/>
          </a:ln>
        </p:spPr>
      </p:pic>
      <p:sp>
        <p:nvSpPr>
          <p:cNvPr id="57" name="角丸四角形吹き出し 56"/>
          <p:cNvSpPr/>
          <p:nvPr/>
        </p:nvSpPr>
        <p:spPr>
          <a:xfrm>
            <a:off x="342546" y="8335092"/>
            <a:ext cx="5870811" cy="755740"/>
          </a:xfrm>
          <a:prstGeom prst="wedgeRoundRectCallout">
            <a:avLst>
              <a:gd name="adj1" fmla="val 52918"/>
              <a:gd name="adj2" fmla="val -14699"/>
              <a:gd name="adj3" fmla="val 16667"/>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en-US" sz="1050" kern="100" dirty="0">
                <a:effectLst/>
                <a:ea typeface="ＭＳ 明朝" panose="02020609040205080304" pitchFamily="17" charset="-128"/>
                <a:cs typeface="Times New Roman" panose="02020603050405020304" pitchFamily="18" charset="0"/>
              </a:rPr>
              <a:t> </a:t>
            </a:r>
            <a:r>
              <a:rPr lang="ja-JP" altLang="en-US" sz="140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各種給付の申請や保険料・保険証に関するお問合せについては、</a:t>
            </a:r>
            <a:endParaRPr lang="en-US" altLang="ja-JP" sz="1400" b="1"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spcAft>
                <a:spcPts val="0"/>
              </a:spcAft>
            </a:pPr>
            <a:r>
              <a:rPr lang="ja-JP" altLang="en-US" sz="140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平成３０年４月以降も、お住まいの市町村窓口へおたずねください。</a:t>
            </a:r>
            <a:endParaRPr lang="ja-JP" sz="1400" b="1"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8" name="図 57" descr="C:\Users\058040\Desktop\画像\011503158x158.png"/>
          <p:cNvPicPr/>
          <p:nvPr/>
        </p:nvPicPr>
        <p:blipFill>
          <a:blip r:embed="rId6">
            <a:extLst>
              <a:ext uri="{28A0092B-C50C-407E-A947-70E740481C1C}">
                <a14:useLocalDpi xmlns:a14="http://schemas.microsoft.com/office/drawing/2010/main" val="0"/>
              </a:ext>
            </a:extLst>
          </a:blip>
          <a:srcRect/>
          <a:stretch>
            <a:fillRect/>
          </a:stretch>
        </p:blipFill>
        <p:spPr bwMode="auto">
          <a:xfrm>
            <a:off x="6360159" y="8180989"/>
            <a:ext cx="942340" cy="1057275"/>
          </a:xfrm>
          <a:prstGeom prst="rect">
            <a:avLst/>
          </a:prstGeom>
          <a:noFill/>
          <a:ln>
            <a:noFill/>
          </a:ln>
        </p:spPr>
      </p:pic>
      <p:cxnSp>
        <p:nvCxnSpPr>
          <p:cNvPr id="35" name="直線コネクタ 34"/>
          <p:cNvCxnSpPr/>
          <p:nvPr/>
        </p:nvCxnSpPr>
        <p:spPr>
          <a:xfrm>
            <a:off x="311708" y="9385300"/>
            <a:ext cx="6762750" cy="0"/>
          </a:xfrm>
          <a:prstGeom prst="line">
            <a:avLst/>
          </a:prstGeom>
          <a:ln w="38100" cmpd="dbl">
            <a:solidFill>
              <a:srgbClr val="002060"/>
            </a:solidFill>
          </a:ln>
        </p:spPr>
        <p:style>
          <a:lnRef idx="1">
            <a:schemeClr val="dk1"/>
          </a:lnRef>
          <a:fillRef idx="0">
            <a:schemeClr val="dk1"/>
          </a:fillRef>
          <a:effectRef idx="0">
            <a:schemeClr val="dk1"/>
          </a:effectRef>
          <a:fontRef idx="minor">
            <a:schemeClr val="tx1"/>
          </a:fontRef>
        </p:style>
      </p:cxnSp>
      <p:sp>
        <p:nvSpPr>
          <p:cNvPr id="37" name="テキスト ボックス 37"/>
          <p:cNvSpPr txBox="1"/>
          <p:nvPr/>
        </p:nvSpPr>
        <p:spPr>
          <a:xfrm>
            <a:off x="2637631" y="9472135"/>
            <a:ext cx="4333875" cy="96940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ja-JP" altLang="en-US" sz="1100" kern="100" dirty="0" smtClean="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新たな国保制度に</a:t>
            </a:r>
            <a:r>
              <a:rPr lang="ja-JP" sz="1100" kern="100" dirty="0" smtClean="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関する</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ご意見・ご質問については、</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spcAft>
                <a:spcPts val="0"/>
              </a:spcAft>
            </a:pP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北海道保健福祉部健康安全局国保医療課へお問い合わせください</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spcAft>
                <a:spcPts val="0"/>
              </a:spcAft>
            </a:pP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060-8588</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札幌市中央区北</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条西</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丁目</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spcAft>
                <a:spcPts val="0"/>
              </a:spcAft>
            </a:pP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電話番号：（</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011</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204-5244</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（直通）</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spcAft>
                <a:spcPts val="0"/>
              </a:spcAft>
            </a:pP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E-mail</a:t>
            </a:r>
            <a:r>
              <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hofuku.kokuhounei@pref.hokkaido.lg.jp</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spcAft>
                <a:spcPts val="0"/>
              </a:spcAft>
            </a:pPr>
            <a:r>
              <a:rPr lang="en-US" sz="1050" kern="100" dirty="0">
                <a:effectLst/>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pic>
        <p:nvPicPr>
          <p:cNvPr id="2" name="図 1"/>
          <p:cNvPicPr>
            <a:picLocks noChangeAspect="1"/>
          </p:cNvPicPr>
          <p:nvPr/>
        </p:nvPicPr>
        <p:blipFill>
          <a:blip r:embed="rId7"/>
          <a:stretch>
            <a:fillRect/>
          </a:stretch>
        </p:blipFill>
        <p:spPr>
          <a:xfrm>
            <a:off x="729177" y="9552103"/>
            <a:ext cx="1364257" cy="589715"/>
          </a:xfrm>
          <a:prstGeom prst="rect">
            <a:avLst/>
          </a:prstGeom>
        </p:spPr>
      </p:pic>
      <p:sp>
        <p:nvSpPr>
          <p:cNvPr id="38" name="テキスト ボックス 37"/>
          <p:cNvSpPr txBox="1"/>
          <p:nvPr/>
        </p:nvSpPr>
        <p:spPr>
          <a:xfrm>
            <a:off x="232079" y="3645119"/>
            <a:ext cx="7062481" cy="276999"/>
          </a:xfrm>
          <a:prstGeom prst="rect">
            <a:avLst/>
          </a:prstGeom>
          <a:solidFill>
            <a:schemeClr val="tx2">
              <a:lumMod val="60000"/>
              <a:lumOff val="40000"/>
            </a:schemeClr>
          </a:solidFill>
          <a:ln>
            <a:solidFill>
              <a:schemeClr val="tx1"/>
            </a:solidFill>
          </a:ln>
        </p:spPr>
        <p:txBody>
          <a:bodyPr wrap="square" rtlCol="0">
            <a:spAutoFit/>
          </a:bodyPr>
          <a:lstStyle/>
          <a:p>
            <a:r>
              <a:rPr kumimoji="1" lang="ja-JP" altLang="en-US" sz="1200" b="1" dirty="0" smtClean="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rPr>
              <a:t>　　　　国保は保険料だけで支えられているの？</a:t>
            </a:r>
            <a:endParaRPr kumimoji="1" lang="ja-JP" altLang="en-US" sz="1200" b="1" dirty="0">
              <a:ln w="0"/>
              <a:solidFill>
                <a:schemeClr val="bg1"/>
              </a:solidFill>
              <a:effectLst>
                <a:outerShdw blurRad="38100" dist="19050" dir="2700000" algn="tl" rotWithShape="0">
                  <a:schemeClr val="dk1">
                    <a:alpha val="40000"/>
                  </a:schemeClr>
                </a:outerShdw>
              </a:effectLst>
              <a:latin typeface="ＡＲ丸ゴシック体Ｍ" panose="020B0609010101010101" pitchFamily="49" charset="-128"/>
              <a:ea typeface="ＡＲ丸ゴシック体Ｍ" panose="020B0609010101010101" pitchFamily="49" charset="-128"/>
            </a:endParaRPr>
          </a:p>
        </p:txBody>
      </p:sp>
      <p:pic>
        <p:nvPicPr>
          <p:cNvPr id="53" name="図 52" descr="C:\Users\058040\Desktop\画像\011105157x157.png"/>
          <p:cNvPicPr/>
          <p:nvPr/>
        </p:nvPicPr>
        <p:blipFill>
          <a:blip r:embed="rId8">
            <a:extLst>
              <a:ext uri="{28A0092B-C50C-407E-A947-70E740481C1C}">
                <a14:useLocalDpi xmlns:a14="http://schemas.microsoft.com/office/drawing/2010/main" val="0"/>
              </a:ext>
            </a:extLst>
          </a:blip>
          <a:srcRect/>
          <a:stretch>
            <a:fillRect/>
          </a:stretch>
        </p:blipFill>
        <p:spPr bwMode="auto">
          <a:xfrm>
            <a:off x="113309" y="4755040"/>
            <a:ext cx="952500" cy="952500"/>
          </a:xfrm>
          <a:prstGeom prst="rect">
            <a:avLst/>
          </a:prstGeom>
          <a:noFill/>
          <a:ln>
            <a:noFill/>
          </a:ln>
        </p:spPr>
      </p:pic>
      <p:pic>
        <p:nvPicPr>
          <p:cNvPr id="52" name="図 51" descr="C:\Users\058040\Desktop\画像\030301157x158.png"/>
          <p:cNvPicPr/>
          <p:nvPr/>
        </p:nvPicPr>
        <p:blipFill>
          <a:blip r:embed="rId9">
            <a:extLst>
              <a:ext uri="{28A0092B-C50C-407E-A947-70E740481C1C}">
                <a14:useLocalDpi xmlns:a14="http://schemas.microsoft.com/office/drawing/2010/main" val="0"/>
              </a:ext>
            </a:extLst>
          </a:blip>
          <a:srcRect/>
          <a:stretch>
            <a:fillRect/>
          </a:stretch>
        </p:blipFill>
        <p:spPr bwMode="auto">
          <a:xfrm>
            <a:off x="137617" y="3662663"/>
            <a:ext cx="952500" cy="952500"/>
          </a:xfrm>
          <a:prstGeom prst="rect">
            <a:avLst/>
          </a:prstGeom>
          <a:noFill/>
          <a:ln>
            <a:noFill/>
          </a:ln>
        </p:spPr>
      </p:pic>
    </p:spTree>
    <p:extLst>
      <p:ext uri="{BB962C8B-B14F-4D97-AF65-F5344CB8AC3E}">
        <p14:creationId xmlns:p14="http://schemas.microsoft.com/office/powerpoint/2010/main" val="3230140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2100</TotalTime>
  <Words>503</Words>
  <Application>Microsoft Office PowerPoint</Application>
  <PresentationFormat>ユーザー設定</PresentationFormat>
  <Paragraphs>133</Paragraphs>
  <Slides>2</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A-OTF ゴシックMB101 Pro B</vt:lpstr>
      <vt:lpstr>ＡＲＰ丸ゴシック体Ｍ</vt:lpstr>
      <vt:lpstr>ＡＲ丸ゴシック体Ｍ</vt:lpstr>
      <vt:lpstr>HG丸ｺﾞｼｯｸM-PRO</vt:lpstr>
      <vt:lpstr>ＭＳ Ｐゴシック</vt:lpstr>
      <vt:lpstr>ＭＳ ゴシック</vt:lpstr>
      <vt:lpstr>ＭＳ 明朝</vt:lpstr>
      <vt:lpstr>メイリオ</vt:lpstr>
      <vt:lpstr>游ゴシック</vt:lpstr>
      <vt:lpstr>Calibri</vt:lpstr>
      <vt:lpstr>Century</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 歳以上の 医療保険制度の見直し</dc:title>
  <dc:creator>松浦 洋平(matsuura-youhei)</dc:creator>
  <cp:lastModifiedBy>hokkaido</cp:lastModifiedBy>
  <cp:revision>246</cp:revision>
  <cp:lastPrinted>2017-08-01T08:33:01Z</cp:lastPrinted>
  <dcterms:created xsi:type="dcterms:W3CDTF">2017-03-30T10:07:43Z</dcterms:created>
  <dcterms:modified xsi:type="dcterms:W3CDTF">2017-09-06T07:58:11Z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2017-03-29T00:00:00Z</vt:filetime>
  </property>
  <property fmtid="{D5CDD505-2E9C-101B-9397-08002B2CF9AE}" pid="3" name="Creator">
    <vt:lpwstr>Adobe InDesign CC 2015 (Macintosh)</vt:lpwstr>
  </property>
  <property fmtid="{D5CDD505-2E9C-101B-9397-08002B2CF9AE}" pid="4" name="LastSaved">
    <vt:filetime>2017-03-30T00:00:00Z</vt:filetime>
  </property>
</Properties>
</file>